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theme/theme9.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theme/theme11.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3.xml" ContentType="application/vnd.openxmlformats-officedocument.theme+xml"/>
  <Override PartName="/ppt/slideLayouts/slideLayout51.xml" ContentType="application/vnd.openxmlformats-officedocument.presentationml.slideLayout+xml"/>
  <Override PartName="/ppt/theme/theme1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61"/>
  </p:notesMasterIdLst>
  <p:handoutMasterIdLst>
    <p:handoutMasterId r:id="rId62"/>
  </p:handoutMasterIdLst>
  <p:sldIdLst>
    <p:sldId id="270" r:id="rId17"/>
    <p:sldId id="575" r:id="rId18"/>
    <p:sldId id="262" r:id="rId19"/>
    <p:sldId id="3053" r:id="rId20"/>
    <p:sldId id="3170" r:id="rId21"/>
    <p:sldId id="3046" r:id="rId22"/>
    <p:sldId id="581" r:id="rId23"/>
    <p:sldId id="3042" r:id="rId24"/>
    <p:sldId id="3165" r:id="rId25"/>
    <p:sldId id="3033" r:id="rId26"/>
    <p:sldId id="3055" r:id="rId27"/>
    <p:sldId id="3056" r:id="rId28"/>
    <p:sldId id="3019" r:id="rId29"/>
    <p:sldId id="3162" r:id="rId30"/>
    <p:sldId id="3155" r:id="rId31"/>
    <p:sldId id="3054" r:id="rId32"/>
    <p:sldId id="3169" r:id="rId33"/>
    <p:sldId id="1069" r:id="rId34"/>
    <p:sldId id="3052" r:id="rId35"/>
    <p:sldId id="937" r:id="rId36"/>
    <p:sldId id="3047" r:id="rId37"/>
    <p:sldId id="3156" r:id="rId38"/>
    <p:sldId id="3049" r:id="rId39"/>
    <p:sldId id="3032" r:id="rId40"/>
    <p:sldId id="3031" r:id="rId41"/>
    <p:sldId id="577" r:id="rId42"/>
    <p:sldId id="2986" r:id="rId43"/>
    <p:sldId id="3164" r:id="rId44"/>
    <p:sldId id="261" r:id="rId45"/>
    <p:sldId id="3163" r:id="rId46"/>
    <p:sldId id="3159" r:id="rId47"/>
    <p:sldId id="3167" r:id="rId48"/>
    <p:sldId id="300" r:id="rId49"/>
    <p:sldId id="299" r:id="rId50"/>
    <p:sldId id="3168" r:id="rId51"/>
    <p:sldId id="3043" r:id="rId52"/>
    <p:sldId id="3050" r:id="rId53"/>
    <p:sldId id="3160" r:id="rId54"/>
    <p:sldId id="265" r:id="rId55"/>
    <p:sldId id="260" r:id="rId56"/>
    <p:sldId id="3044" r:id="rId57"/>
    <p:sldId id="3051" r:id="rId58"/>
    <p:sldId id="266" r:id="rId59"/>
    <p:sldId id="267" r:id="rId60"/>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D9D9D9"/>
    <a:srgbClr val="888888"/>
    <a:srgbClr val="18C6FF"/>
    <a:srgbClr val="E9002F"/>
    <a:srgbClr val="F078EB"/>
    <a:srgbClr val="990000"/>
    <a:srgbClr val="03447C"/>
    <a:srgbClr val="05478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27" autoAdjust="0"/>
    <p:restoredTop sz="92254" autoAdjust="0"/>
  </p:normalViewPr>
  <p:slideViewPr>
    <p:cSldViewPr snapToGrid="0" snapToObjects="1">
      <p:cViewPr varScale="1">
        <p:scale>
          <a:sx n="118" d="100"/>
          <a:sy n="118" d="100"/>
        </p:scale>
        <p:origin x="248" y="624"/>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10/30/21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40974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54026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40205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1905792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637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44</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9</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14</a:t>
            </a:fld>
            <a:endParaRPr lang="en-US"/>
          </a:p>
        </p:txBody>
      </p:sp>
    </p:spTree>
    <p:extLst>
      <p:ext uri="{BB962C8B-B14F-4D97-AF65-F5344CB8AC3E}">
        <p14:creationId xmlns:p14="http://schemas.microsoft.com/office/powerpoint/2010/main" val="959672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1360046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292603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2021/10/30</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2021/10/30</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2021/10/30</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0.xml"/><Relationship Id="rId7" Type="http://schemas.openxmlformats.org/officeDocument/2006/relationships/theme" Target="../theme/theme1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1.xml"/><Relationship Id="rId1" Type="http://schemas.openxmlformats.org/officeDocument/2006/relationships/slideLayout" Target="../slideLayouts/slideLayout44.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22.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0.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4.xml"/><Relationship Id="rId1" Type="http://schemas.openxmlformats.org/officeDocument/2006/relationships/slideLayout" Target="../slideLayouts/slideLayout5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23.tiff"/><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image" Target="../media/image13.tif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9.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6.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12.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8.xml"/><Relationship Id="rId1"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2021/10/30</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2021/10/30</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2021/10/30</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decrypt.co/82992/nfts-key-accessing-metaverse-beyond"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56.png"/><Relationship Id="rId2" Type="http://schemas.openxmlformats.org/officeDocument/2006/relationships/hyperlink" Target="https://helpiks.org/3-44269.html" TargetMode="Externa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5.gif"/><Relationship Id="rId3" Type="http://schemas.openxmlformats.org/officeDocument/2006/relationships/image" Target="../media/image61.png"/><Relationship Id="rId7" Type="http://schemas.openxmlformats.org/officeDocument/2006/relationships/hyperlink" Target="https://en.wikipedia.org/wiki/File:HomotopySmall.gif" TargetMode="External"/><Relationship Id="rId2" Type="http://schemas.openxmlformats.org/officeDocument/2006/relationships/image" Target="../media/image60.png"/><Relationship Id="rId1" Type="http://schemas.openxmlformats.org/officeDocument/2006/relationships/slideLayout" Target="../slideLayouts/slideLayout18.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62.png"/><Relationship Id="rId9" Type="http://schemas.openxmlformats.org/officeDocument/2006/relationships/image" Target="../media/image66.png"/></Relationships>
</file>

<file path=ppt/slides/_rels/slide1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67.png"/><Relationship Id="rId1" Type="http://schemas.openxmlformats.org/officeDocument/2006/relationships/slideLayout" Target="../slideLayouts/slideLayout2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jpeg"/></Relationships>
</file>

<file path=ppt/slides/_rels/slide14.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72.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hyperlink" Target="https://www.wikiwand.com/en/Light_cone" TargetMode="External"/><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70.png"/><Relationship Id="rId5" Type="http://schemas.openxmlformats.org/officeDocument/2006/relationships/image" Target="../media/image74.png"/><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jpeg"/><Relationship Id="rId7"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hyperlink" Target="https://lamport.azurewebsites.net/tla/amazon-excerpt.html" TargetMode="External"/><Relationship Id="rId4" Type="http://schemas.openxmlformats.org/officeDocument/2006/relationships/image" Target="../media/image80.jpeg"/></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87.png"/><Relationship Id="rId1" Type="http://schemas.openxmlformats.org/officeDocument/2006/relationships/slideLayout" Target="../slideLayouts/slideLayout1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hyperlink" Target="https://en.wikipedia.org/wiki/Patrick_Cousot" TargetMode="External"/><Relationship Id="rId9" Type="http://schemas.openxmlformats.org/officeDocument/2006/relationships/image" Target="../media/image9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92.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3.xml"/><Relationship Id="rId4" Type="http://schemas.openxmlformats.org/officeDocument/2006/relationships/image" Target="../media/image95.png"/></Relationships>
</file>

<file path=ppt/slides/_rels/slide2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hyperlink" Target="https://bartoszmilewski.com/2019/07/03/programming-with-universal-constructions/" TargetMode="External"/><Relationship Id="rId5" Type="http://schemas.openxmlformats.org/officeDocument/2006/relationships/hyperlink" Target="https://www.quora.com/What-is-the-meaning-of-the-diagram-for-the-product-in-category-theory-Why-do-the-arrows-point-in-the-ways-they-point" TargetMode="External"/><Relationship Id="rId4" Type="http://schemas.openxmlformats.org/officeDocument/2006/relationships/image" Target="../media/image97.png"/></Relationships>
</file>

<file path=ppt/slides/_rels/slide25.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image" Target="../media/image100.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hyperlink" Target="http://homepage.divms.uiowa.edu/~slonnegr/plf/Book/" TargetMode="External"/><Relationship Id="rId5" Type="http://schemas.openxmlformats.org/officeDocument/2006/relationships/image" Target="../media/image78.png"/><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106.png"/><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3.xml"/><Relationship Id="rId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hyperlink" Target="https://en.wikipedia.org/wiki/Electronic_design_automation" TargetMode="External"/><Relationship Id="rId7" Type="http://schemas.openxmlformats.org/officeDocument/2006/relationships/image" Target="../media/image30.jpeg"/><Relationship Id="rId12"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29.gif"/><Relationship Id="rId11" Type="http://schemas.openxmlformats.org/officeDocument/2006/relationships/image" Target="../media/image33.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8.jpeg"/><Relationship Id="rId9"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20.png"/><Relationship Id="rId3" Type="http://schemas.openxmlformats.org/officeDocument/2006/relationships/image" Target="../media/image48.png"/><Relationship Id="rId7" Type="http://schemas.openxmlformats.org/officeDocument/2006/relationships/image" Target="../media/image115.png"/><Relationship Id="rId12" Type="http://schemas.openxmlformats.org/officeDocument/2006/relationships/image" Target="../media/image119.png"/><Relationship Id="rId2" Type="http://schemas.openxmlformats.org/officeDocument/2006/relationships/image" Target="../media/image104.png"/><Relationship Id="rId1" Type="http://schemas.openxmlformats.org/officeDocument/2006/relationships/slideLayout" Target="../slideLayouts/slideLayout23.xml"/><Relationship Id="rId6" Type="http://schemas.openxmlformats.org/officeDocument/2006/relationships/image" Target="../media/image114.png"/><Relationship Id="rId11" Type="http://schemas.openxmlformats.org/officeDocument/2006/relationships/image" Target="../media/image118.png"/><Relationship Id="rId5" Type="http://schemas.openxmlformats.org/officeDocument/2006/relationships/image" Target="../media/image113.png"/><Relationship Id="rId10" Type="http://schemas.openxmlformats.org/officeDocument/2006/relationships/image" Target="../media/image117.png"/><Relationship Id="rId4" Type="http://schemas.openxmlformats.org/officeDocument/2006/relationships/image" Target="../media/image112.png"/><Relationship Id="rId9" Type="http://schemas.openxmlformats.org/officeDocument/2006/relationships/image" Target="../media/image116.png"/></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Representable_functor" TargetMode="External"/><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slide" Target="slide41.xml"/></Relationships>
</file>

<file path=ppt/slides/_rels/slide32.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30.jpeg"/><Relationship Id="rId17" Type="http://schemas.openxmlformats.org/officeDocument/2006/relationships/image" Target="../media/image134.png"/><Relationship Id="rId2" Type="http://schemas.openxmlformats.org/officeDocument/2006/relationships/notesSlide" Target="../notesSlides/notesSlide13.xml"/><Relationship Id="rId16" Type="http://schemas.openxmlformats.org/officeDocument/2006/relationships/image" Target="../media/image74.png"/><Relationship Id="rId1" Type="http://schemas.openxmlformats.org/officeDocument/2006/relationships/slideLayout" Target="../slideLayouts/slideLayout24.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5" Type="http://schemas.openxmlformats.org/officeDocument/2006/relationships/image" Target="../media/image13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media/image132.png"/></Relationships>
</file>

<file path=ppt/slides/_rels/slide33.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31.png"/><Relationship Id="rId4" Type="http://schemas.openxmlformats.org/officeDocument/2006/relationships/image" Target="../media/image136.png"/><Relationship Id="rId9" Type="http://schemas.openxmlformats.org/officeDocument/2006/relationships/image" Target="../media/image141.png"/></Relationships>
</file>

<file path=ppt/slides/_rels/slide34.xml.rels><?xml version="1.0" encoding="UTF-8" standalone="yes"?>
<Relationships xmlns="http://schemas.openxmlformats.org/package/2006/relationships"><Relationship Id="rId13" Type="http://schemas.openxmlformats.org/officeDocument/2006/relationships/image" Target="../media/image130.jpeg"/><Relationship Id="rId18" Type="http://schemas.openxmlformats.org/officeDocument/2006/relationships/image" Target="../media/image149.png"/><Relationship Id="rId26" Type="http://schemas.openxmlformats.org/officeDocument/2006/relationships/image" Target="../media/image157.png"/><Relationship Id="rId21" Type="http://schemas.openxmlformats.org/officeDocument/2006/relationships/image" Target="../media/image152.svg"/><Relationship Id="rId34" Type="http://schemas.openxmlformats.org/officeDocument/2006/relationships/image" Target="../media/image165.png"/><Relationship Id="rId7" Type="http://schemas.openxmlformats.org/officeDocument/2006/relationships/image" Target="../media/image144.png"/><Relationship Id="rId12" Type="http://schemas.openxmlformats.org/officeDocument/2006/relationships/image" Target="../media/image125.png"/><Relationship Id="rId17" Type="http://schemas.openxmlformats.org/officeDocument/2006/relationships/image" Target="../media/image148.png"/><Relationship Id="rId25" Type="http://schemas.openxmlformats.org/officeDocument/2006/relationships/image" Target="../media/image156.svg"/><Relationship Id="rId33" Type="http://schemas.openxmlformats.org/officeDocument/2006/relationships/image" Target="../media/image164.svg"/><Relationship Id="rId2" Type="http://schemas.openxmlformats.org/officeDocument/2006/relationships/notesSlide" Target="../notesSlides/notesSlide15.xml"/><Relationship Id="rId16" Type="http://schemas.openxmlformats.org/officeDocument/2006/relationships/image" Target="../media/image124.png"/><Relationship Id="rId20" Type="http://schemas.openxmlformats.org/officeDocument/2006/relationships/image" Target="../media/image151.png"/><Relationship Id="rId29" Type="http://schemas.openxmlformats.org/officeDocument/2006/relationships/image" Target="../media/image160.svg"/><Relationship Id="rId1" Type="http://schemas.openxmlformats.org/officeDocument/2006/relationships/slideLayout" Target="../slideLayouts/slideLayout24.xml"/><Relationship Id="rId6" Type="http://schemas.openxmlformats.org/officeDocument/2006/relationships/image" Target="../media/image143.png"/><Relationship Id="rId11" Type="http://schemas.openxmlformats.org/officeDocument/2006/relationships/image" Target="../media/image147.png"/><Relationship Id="rId24" Type="http://schemas.openxmlformats.org/officeDocument/2006/relationships/image" Target="../media/image155.png"/><Relationship Id="rId32" Type="http://schemas.openxmlformats.org/officeDocument/2006/relationships/image" Target="../media/image163.png"/><Relationship Id="rId37" Type="http://schemas.openxmlformats.org/officeDocument/2006/relationships/image" Target="../media/image168.svg"/><Relationship Id="rId5" Type="http://schemas.openxmlformats.org/officeDocument/2006/relationships/image" Target="../media/image142.png"/><Relationship Id="rId15" Type="http://schemas.openxmlformats.org/officeDocument/2006/relationships/image" Target="../media/image134.png"/><Relationship Id="rId23" Type="http://schemas.openxmlformats.org/officeDocument/2006/relationships/image" Target="../media/image154.svg"/><Relationship Id="rId28" Type="http://schemas.openxmlformats.org/officeDocument/2006/relationships/image" Target="../media/image159.png"/><Relationship Id="rId36" Type="http://schemas.openxmlformats.org/officeDocument/2006/relationships/image" Target="../media/image167.png"/><Relationship Id="rId10" Type="http://schemas.openxmlformats.org/officeDocument/2006/relationships/image" Target="../media/image146.png"/><Relationship Id="rId19" Type="http://schemas.openxmlformats.org/officeDocument/2006/relationships/image" Target="../media/image150.svg"/><Relationship Id="rId31" Type="http://schemas.openxmlformats.org/officeDocument/2006/relationships/image" Target="../media/image162.svg"/><Relationship Id="rId4" Type="http://schemas.openxmlformats.org/officeDocument/2006/relationships/image" Target="../media/image136.png"/><Relationship Id="rId9" Type="http://schemas.openxmlformats.org/officeDocument/2006/relationships/image" Target="../media/image145.png"/><Relationship Id="rId14" Type="http://schemas.openxmlformats.org/officeDocument/2006/relationships/image" Target="../media/image133.png"/><Relationship Id="rId22" Type="http://schemas.openxmlformats.org/officeDocument/2006/relationships/image" Target="../media/image153.png"/><Relationship Id="rId27" Type="http://schemas.openxmlformats.org/officeDocument/2006/relationships/image" Target="../media/image158.svg"/><Relationship Id="rId30" Type="http://schemas.openxmlformats.org/officeDocument/2006/relationships/image" Target="../media/image161.png"/><Relationship Id="rId35" Type="http://schemas.openxmlformats.org/officeDocument/2006/relationships/image" Target="../media/image166.svg"/><Relationship Id="rId8" Type="http://schemas.openxmlformats.org/officeDocument/2006/relationships/image" Target="../media/image141.png"/><Relationship Id="rId3" Type="http://schemas.openxmlformats.org/officeDocument/2006/relationships/image" Target="../media/image78.png"/></Relationships>
</file>

<file path=ppt/slides/_rels/slide35.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72.jpg"/><Relationship Id="rId2" Type="http://schemas.openxmlformats.org/officeDocument/2006/relationships/image" Target="../media/image169.png"/><Relationship Id="rId1" Type="http://schemas.openxmlformats.org/officeDocument/2006/relationships/slideLayout" Target="../slideLayouts/slideLayout23.xml"/><Relationship Id="rId6" Type="http://schemas.openxmlformats.org/officeDocument/2006/relationships/image" Target="../media/image171.jpeg"/><Relationship Id="rId5" Type="http://schemas.openxmlformats.org/officeDocument/2006/relationships/image" Target="../media/image170.png"/><Relationship Id="rId4" Type="http://schemas.openxmlformats.org/officeDocument/2006/relationships/hyperlink" Target="https://www.youtube.com/watch?v=vHHBptK2RUo&amp;t=382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73.tiff"/><Relationship Id="rId2" Type="http://schemas.openxmlformats.org/officeDocument/2006/relationships/hyperlink" Target="https://en.wikipedia.org/wiki/Ricardian_contract" TargetMode="External"/><Relationship Id="rId1" Type="http://schemas.openxmlformats.org/officeDocument/2006/relationships/slideLayout" Target="../slideLayouts/slideLayout12.xml"/><Relationship Id="rId6" Type="http://schemas.openxmlformats.org/officeDocument/2006/relationships/image" Target="../media/image130.jpeg"/><Relationship Id="rId5" Type="http://schemas.openxmlformats.org/officeDocument/2006/relationships/image" Target="../media/image33.png"/><Relationship Id="rId4" Type="http://schemas.openxmlformats.org/officeDocument/2006/relationships/hyperlink" Target="https://www.paladion.net/devsecop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International_Standard_Book_Number" TargetMode="External"/><Relationship Id="rId2" Type="http://schemas.openxmlformats.org/officeDocument/2006/relationships/hyperlink" Target="http://homepage.divms.uiowa.edu/~slonnegr/plf/Book/" TargetMode="External"/><Relationship Id="rId1" Type="http://schemas.openxmlformats.org/officeDocument/2006/relationships/slideLayout" Target="../slideLayouts/slideLayout23.xml"/><Relationship Id="rId6" Type="http://schemas.openxmlformats.org/officeDocument/2006/relationships/hyperlink" Target="https://www.jstor.org/stable/1990284?seq=1" TargetMode="External"/><Relationship Id="rId5" Type="http://schemas.openxmlformats.org/officeDocument/2006/relationships/hyperlink" Target="https://www.di.ens.fr/~cousot/publications.www/CousotCousot-POPL-77-ACM-p238--252-1977.pdf" TargetMode="External"/><Relationship Id="rId4" Type="http://schemas.openxmlformats.org/officeDocument/2006/relationships/hyperlink" Target="https://www.pkc.pub/index.php/Special:BookSources/0-201-65697-3"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23.xml"/><Relationship Id="rId6" Type="http://schemas.openxmlformats.org/officeDocument/2006/relationships/image" Target="../media/image39.png"/><Relationship Id="rId11" Type="http://schemas.openxmlformats.org/officeDocument/2006/relationships/image" Target="../media/image44.jpe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3.xml"/><Relationship Id="rId6" Type="http://schemas.openxmlformats.org/officeDocument/2006/relationships/image" Target="../media/image46.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5.jpe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3.xml"/><Relationship Id="rId4" Type="http://schemas.openxmlformats.org/officeDocument/2006/relationships/image" Target="../media/image49.jpeg"/></Relationships>
</file>

<file path=ppt/slides/_rels/slide9.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1.jpe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hyperlink" Target="https://history.nasa.gov/JFK-Webbconv/pages/backgnd.html" TargetMode="External"/><Relationship Id="rId11" Type="http://schemas.openxmlformats.org/officeDocument/2006/relationships/image" Target="../media/image52.jpeg"/><Relationship Id="rId5" Type="http://schemas.openxmlformats.org/officeDocument/2006/relationships/image" Target="../media/image48.png"/><Relationship Id="rId10" Type="http://schemas.openxmlformats.org/officeDocument/2006/relationships/hyperlink" Target="https://www.youtube.com/watch?v=GmN1wO_24Ao" TargetMode="External"/><Relationship Id="rId4" Type="http://schemas.openxmlformats.org/officeDocument/2006/relationships/image" Target="../media/image50.gif"/><Relationship Id="rId9" Type="http://schemas.openxmlformats.org/officeDocument/2006/relationships/image" Target="../media/image4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FTs Will Be Key to Accessing the Metaverse—And Beyond - Decrypt">
            <a:hlinkClick r:id="rId2"/>
            <a:extLst>
              <a:ext uri="{FF2B5EF4-FFF2-40B4-BE49-F238E27FC236}">
                <a16:creationId xmlns:a16="http://schemas.microsoft.com/office/drawing/2014/main" id="{350DAE17-59FE-EF4D-BC5C-AAD9E2D28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6764" cy="478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467715" y="435148"/>
            <a:ext cx="7853267" cy="963096"/>
          </a:xfrm>
        </p:spPr>
        <p:txBody>
          <a:bodyPr>
            <a:normAutofit/>
          </a:bodyPr>
          <a:lstStyle/>
          <a:p>
            <a:r>
              <a:rPr lang="zh-CN" altLang="zh-CN" dirty="0">
                <a:solidFill>
                  <a:schemeClr val="tx2"/>
                </a:solidFill>
              </a:rPr>
              <a:t>基于</a:t>
            </a:r>
            <a:r>
              <a:rPr lang="zh-CN" altLang="en-US" dirty="0">
                <a:solidFill>
                  <a:schemeClr val="tx2"/>
                </a:solidFill>
              </a:rPr>
              <a:t>系统</a:t>
            </a:r>
            <a:r>
              <a:rPr lang="zh-CN" altLang="zh-CN" dirty="0">
                <a:solidFill>
                  <a:schemeClr val="tx2"/>
                </a:solidFill>
              </a:rPr>
              <a:t>代数</a:t>
            </a:r>
            <a:r>
              <a:rPr lang="zh-CN" altLang="en-US" dirty="0">
                <a:solidFill>
                  <a:schemeClr val="tx2"/>
                </a:solidFill>
              </a:rPr>
              <a:t>的</a:t>
            </a:r>
            <a:r>
              <a:rPr lang="zh-CN" altLang="zh-CN" dirty="0">
                <a:solidFill>
                  <a:schemeClr val="tx2"/>
                </a:solidFill>
              </a:rPr>
              <a:t>元语言</a:t>
            </a:r>
            <a:r>
              <a:rPr lang="zh-CN" altLang="en-US" dirty="0">
                <a:solidFill>
                  <a:schemeClr val="tx2"/>
                </a:solidFill>
              </a:rPr>
              <a:t>：</a:t>
            </a:r>
            <a:br>
              <a:rPr lang="en-US" altLang="zh-CN" dirty="0">
                <a:solidFill>
                  <a:schemeClr val="tx2"/>
                </a:solidFill>
              </a:rPr>
            </a:br>
            <a:r>
              <a:rPr lang="zh-CN" altLang="en-US" dirty="0">
                <a:solidFill>
                  <a:schemeClr val="tx2"/>
                </a:solidFill>
              </a:rPr>
              <a:t>代数化生成系统方案的理论与案例</a:t>
            </a:r>
          </a:p>
        </p:txBody>
      </p:sp>
      <p:sp>
        <p:nvSpPr>
          <p:cNvPr id="6" name="Rectangle 65"/>
          <p:cNvSpPr txBox="1">
            <a:spLocks noChangeArrowheads="1"/>
          </p:cNvSpPr>
          <p:nvPr/>
        </p:nvSpPr>
        <p:spPr>
          <a:xfrm>
            <a:off x="574041" y="5056421"/>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2021-11-03</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467715" y="3675828"/>
            <a:ext cx="9657354" cy="898654"/>
          </a:xfrm>
          <a:prstGeom prst="rect">
            <a:avLst/>
          </a:prstGeom>
        </p:spPr>
        <p:txBody>
          <a:bodyPr lIns="0" tIns="0" rIns="0" bIns="0" anchor="t">
            <a:normAutofit fontScale="25000" lnSpcReduction="200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sz="12800" dirty="0">
                <a:solidFill>
                  <a:schemeClr val="tx2"/>
                </a:solidFill>
              </a:rPr>
              <a:t>Algebra of Systems (AoS) as a Meta Language:</a:t>
            </a:r>
          </a:p>
          <a:p>
            <a:r>
              <a:rPr lang="en-TW" altLang="zh-CN" sz="7200" dirty="0">
                <a:solidFill>
                  <a:schemeClr val="tx2"/>
                </a:solidFill>
              </a:rPr>
              <a:t>Theory and Examples of how to Algebraicly generate System Design Solutions</a:t>
            </a:r>
          </a:p>
          <a:p>
            <a:endParaRPr lang="zh-CN" altLang="en-US" dirty="0">
              <a:solidFill>
                <a:schemeClr val="tx2"/>
              </a:solidFill>
            </a:endParaRPr>
          </a:p>
        </p:txBody>
      </p:sp>
      <p:sp>
        <p:nvSpPr>
          <p:cNvPr id="3" name="TextBox 2">
            <a:extLst>
              <a:ext uri="{FF2B5EF4-FFF2-40B4-BE49-F238E27FC236}">
                <a16:creationId xmlns:a16="http://schemas.microsoft.com/office/drawing/2014/main" id="{6854BE51-A1C1-FE44-9AAF-7A73EBE0591D}"/>
              </a:ext>
            </a:extLst>
          </p:cNvPr>
          <p:cNvSpPr txBox="1"/>
          <p:nvPr/>
        </p:nvSpPr>
        <p:spPr>
          <a:xfrm>
            <a:off x="6496154" y="4846253"/>
            <a:ext cx="5837613" cy="307777"/>
          </a:xfrm>
          <a:prstGeom prst="rect">
            <a:avLst/>
          </a:prstGeom>
          <a:noFill/>
        </p:spPr>
        <p:txBody>
          <a:bodyPr wrap="square" lIns="0" tIns="0" rIns="0" bIns="0" rtlCol="0">
            <a:spAutoFit/>
          </a:bodyPr>
          <a:lstStyle/>
          <a:p>
            <a:r>
              <a:rPr kumimoji="1" lang="en-US" sz="1000" dirty="0">
                <a:solidFill>
                  <a:srgbClr val="000000"/>
                </a:solidFill>
                <a:ea typeface="Microsoft YaHei" panose="020B0503020204020204" pitchFamily="34" charset="-122"/>
              </a:rPr>
              <a:t>I</a:t>
            </a:r>
            <a:r>
              <a:rPr kumimoji="1" lang="en-TW" sz="1000" dirty="0">
                <a:solidFill>
                  <a:srgbClr val="000000"/>
                </a:solidFill>
                <a:ea typeface="Microsoft YaHei" panose="020B0503020204020204" pitchFamily="34" charset="-122"/>
              </a:rPr>
              <a:t>mage credit: </a:t>
            </a:r>
            <a:r>
              <a:rPr lang="en-US" sz="1000" b="1" dirty="0">
                <a:solidFill>
                  <a:srgbClr val="0000CC"/>
                </a:solidFill>
                <a:hlinkClick r:id="rId2">
                  <a:extLst>
                    <a:ext uri="{A12FA001-AC4F-418D-AE19-62706E023703}">
                      <ahyp:hlinkClr xmlns:ahyp="http://schemas.microsoft.com/office/drawing/2018/hyperlinkcolor" val="tx"/>
                    </a:ext>
                  </a:extLst>
                </a:hlinkClick>
              </a:rPr>
              <a:t>NFTs Will Be Key to Accessing the Metaverse—And Beyond</a:t>
            </a:r>
            <a:r>
              <a:rPr lang="en-US" sz="1000" b="1" dirty="0">
                <a:solidFill>
                  <a:srgbClr val="0000CC"/>
                </a:solidFill>
              </a:rPr>
              <a:t> by </a:t>
            </a:r>
            <a:r>
              <a:rPr lang="en-US" sz="1000" b="1" dirty="0" err="1">
                <a:solidFill>
                  <a:srgbClr val="0000CC"/>
                </a:solidFill>
              </a:rPr>
              <a:t>Shreyansh</a:t>
            </a:r>
            <a:r>
              <a:rPr lang="en-US" sz="1000" b="1" dirty="0">
                <a:solidFill>
                  <a:srgbClr val="0000CC"/>
                </a:solidFill>
              </a:rPr>
              <a:t> Singh</a:t>
            </a:r>
          </a:p>
          <a:p>
            <a:endParaRPr kumimoji="1" lang="en-TW" sz="1000" dirty="0">
              <a:solidFill>
                <a:srgbClr val="000000"/>
              </a:solidFill>
              <a:ea typeface="Microsoft YaHei" panose="020B0503020204020204" pitchFamily="34" charset="-122"/>
            </a:endParaRPr>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4313277" y="221744"/>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27111" y="1532238"/>
            <a:ext cx="5916383" cy="428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721419" y="2126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19878" y="986529"/>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19879" y="3850688"/>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6830467" y="6062332"/>
            <a:ext cx="3709670" cy="369332"/>
          </a:xfrm>
          <a:prstGeom prst="rect">
            <a:avLst/>
          </a:prstGeom>
          <a:noFill/>
        </p:spPr>
        <p:txBody>
          <a:bodyPr wrap="none" rtlCol="0">
            <a:spAutoFit/>
          </a:bodyPr>
          <a:lstStyle/>
          <a:p>
            <a:r>
              <a:rPr lang="en-TW" dirty="0"/>
              <a:t>Image courtesy: Prof. Edward Crawley</a:t>
            </a:r>
          </a:p>
        </p:txBody>
      </p:sp>
    </p:spTree>
    <p:extLst>
      <p:ext uri="{BB962C8B-B14F-4D97-AF65-F5344CB8AC3E}">
        <p14:creationId xmlns:p14="http://schemas.microsoft.com/office/powerpoint/2010/main" val="4171159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973036" y="223075"/>
            <a:ext cx="10341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箭头（有向关系）的万用性：所有连续与离散系统现象均可用“箭头”表述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851612" y="718828"/>
            <a:ext cx="4493538"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包括加减乘除</a:t>
            </a:r>
            <a:r>
              <a:rPr lang="zh-CN" altLang="en-US" sz="2800" dirty="0">
                <a:latin typeface="STXinwei" panose="02010800040101010101" pitchFamily="2" charset="-122"/>
                <a:ea typeface="STXinwei" panose="02010800040101010101" pitchFamily="2" charset="-122"/>
              </a:rPr>
              <a:t>、投影和检索</a:t>
            </a:r>
            <a:endParaRPr lang="en-TW"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209311" y="1020387"/>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（偏序集由有向关系所构成）</a:t>
            </a:r>
            <a:endParaRPr lang="en-US" sz="2400"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450058" y="5434124"/>
            <a:ext cx="6048390" cy="657927"/>
          </a:xfrm>
        </p:spPr>
        <p:txBody>
          <a:bodyPr>
            <a:normAutofit/>
          </a:bodyPr>
          <a:lstStyle/>
          <a:p>
            <a:pPr marL="152396" indent="0" algn="ctr">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13</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531158" y="2220716"/>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91453" y="4379997"/>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3189" y="4682569"/>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710494" y="4070303"/>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302015" y="1524112"/>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471466" y="1096749"/>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798061" y="301497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252212" y="4758011"/>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91257" y="6252284"/>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65007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14</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1799465" y="97000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格为偏序集的特例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167986" y="1391267"/>
            <a:ext cx="1624484" cy="369332"/>
          </a:xfrm>
          <a:prstGeom prst="rect">
            <a:avLst/>
          </a:prstGeom>
          <a:noFill/>
        </p:spPr>
        <p:txBody>
          <a:bodyPr wrap="none" rtlCol="0">
            <a:spAutoFit/>
          </a:bodyPr>
          <a:lstStyle/>
          <a:p>
            <a:r>
              <a:rPr lang="en-TW" dirty="0"/>
              <a:t>Top (</a:t>
            </a:r>
            <a:r>
              <a:rPr lang="en-US" altLang="zh-CN" dirty="0"/>
              <a:t>1/</a:t>
            </a:r>
            <a:r>
              <a:rPr lang="en-TW" dirty="0">
                <a:latin typeface="STXinwei" panose="02010800040101010101" pitchFamily="2" charset="-122"/>
                <a:ea typeface="STXinwei" panose="02010800040101010101" pitchFamily="2" charset="-122"/>
              </a:rPr>
              <a:t>终止符</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2984955" y="3721879"/>
            <a:ext cx="1990545" cy="369332"/>
          </a:xfrm>
          <a:prstGeom prst="rect">
            <a:avLst/>
          </a:prstGeom>
          <a:noFill/>
        </p:spPr>
        <p:txBody>
          <a:bodyPr wrap="none" rtlCol="0">
            <a:spAutoFit/>
          </a:bodyPr>
          <a:lstStyle/>
          <a:p>
            <a:r>
              <a:rPr lang="en-TW" dirty="0"/>
              <a:t>Bottom (</a:t>
            </a:r>
            <a:r>
              <a:rPr lang="en-US" altLang="zh-CN" dirty="0"/>
              <a:t>0/</a:t>
            </a:r>
            <a:r>
              <a:rPr lang="en-TW" dirty="0">
                <a:latin typeface="STXinwei" panose="02010800040101010101" pitchFamily="2" charset="-122"/>
                <a:ea typeface="STXinwei" panose="02010800040101010101" pitchFamily="2" charset="-122"/>
              </a:rPr>
              <a:t>终止符</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3219033080"/>
              </p:ext>
            </p:extLst>
          </p:nvPr>
        </p:nvGraphicFramePr>
        <p:xfrm>
          <a:off x="172310" y="1541377"/>
          <a:ext cx="2777871" cy="2457552"/>
        </p:xfrm>
        <a:graphic>
          <a:graphicData uri="http://schemas.openxmlformats.org/drawingml/2006/table">
            <a:tbl>
              <a:tblPr firstRow="1" bandRow="1">
                <a:tableStyleId>{72833802-FEF1-4C79-8D5D-14CF1EAF98D9}</a:tableStyleId>
              </a:tblPr>
              <a:tblGrid>
                <a:gridCol w="1181283">
                  <a:extLst>
                    <a:ext uri="{9D8B030D-6E8A-4147-A177-3AD203B41FA5}">
                      <a16:colId xmlns:a16="http://schemas.microsoft.com/office/drawing/2014/main" val="2143271587"/>
                    </a:ext>
                  </a:extLst>
                </a:gridCol>
                <a:gridCol w="1596588">
                  <a:extLst>
                    <a:ext uri="{9D8B030D-6E8A-4147-A177-3AD203B41FA5}">
                      <a16:colId xmlns:a16="http://schemas.microsoft.com/office/drawing/2014/main" val="2017782780"/>
                    </a:ext>
                  </a:extLst>
                </a:gridCol>
              </a:tblGrid>
              <a:tr h="458082">
                <a:tc>
                  <a:txBody>
                    <a:bodyPr/>
                    <a:lstStyle/>
                    <a:p>
                      <a:r>
                        <a:rPr lang="en-TW" sz="1100" dirty="0">
                          <a:latin typeface="STXinwei" panose="02010800040101010101" pitchFamily="2" charset="-122"/>
                          <a:ea typeface="STXinwei" panose="02010800040101010101" pitchFamily="2" charset="-122"/>
                        </a:rPr>
                        <a:t>偏序集特性</a:t>
                      </a:r>
                    </a:p>
                  </a:txBody>
                  <a:tcPr/>
                </a:tc>
                <a:tc>
                  <a:txBody>
                    <a:bodyPr/>
                    <a:lstStyle/>
                    <a:p>
                      <a:r>
                        <a:rPr lang="en-TW" sz="1100" dirty="0">
                          <a:latin typeface="STXinwei" panose="02010800040101010101" pitchFamily="2" charset="-122"/>
                          <a:ea typeface="STXinwei" panose="02010800040101010101" pitchFamily="2" charset="-122"/>
                        </a:rPr>
                        <a:t>英文专有名词</a:t>
                      </a:r>
                    </a:p>
                  </a:txBody>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tc>
                <a:tc>
                  <a:txBody>
                    <a:bodyPr/>
                    <a:lstStyle/>
                    <a:p>
                      <a:r>
                        <a:rPr lang="en-TW" sz="1100" dirty="0">
                          <a:latin typeface="STXinwei" panose="02010800040101010101" pitchFamily="2" charset="-122"/>
                          <a:ea typeface="STXinwei" panose="02010800040101010101" pitchFamily="2" charset="-122"/>
                        </a:rPr>
                        <a:t>Type Calculus</a:t>
                      </a:r>
                    </a:p>
                  </a:txBody>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tc>
                <a:tc>
                  <a:txBody>
                    <a:bodyPr/>
                    <a:lstStyle/>
                    <a:p>
                      <a:r>
                        <a:rPr lang="en-TW" sz="1100" dirty="0">
                          <a:latin typeface="STXinwei" panose="02010800040101010101" pitchFamily="2" charset="-122"/>
                          <a:ea typeface="STXinwei" panose="02010800040101010101" pitchFamily="2" charset="-122"/>
                        </a:rPr>
                        <a:t>Uniqueness</a:t>
                      </a:r>
                      <a:r>
                        <a:rPr lang="en-US" altLang="zh-CN" sz="1100" dirty="0">
                          <a:latin typeface="STXinwei" panose="02010800040101010101" pitchFamily="2" charset="-122"/>
                          <a:ea typeface="STXinwei" panose="02010800040101010101" pitchFamily="2" charset="-122"/>
                        </a:rPr>
                        <a:t>/Non-Fungibility</a:t>
                      </a:r>
                      <a:endParaRPr lang="en-TW" sz="11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tc>
                <a:tc>
                  <a:txBody>
                    <a:bodyPr/>
                    <a:lstStyle/>
                    <a:p>
                      <a:r>
                        <a:rPr lang="en-TW" sz="1100" dirty="0">
                          <a:latin typeface="STXinwei" panose="02010800040101010101" pitchFamily="2" charset="-122"/>
                          <a:ea typeface="STXinwei" panose="02010800040101010101" pitchFamily="2" charset="-122"/>
                        </a:rPr>
                        <a:t>Countable</a:t>
                      </a:r>
                    </a:p>
                  </a:txBody>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tc>
                <a:tc>
                  <a:txBody>
                    <a:bodyPr/>
                    <a:lstStyle/>
                    <a:p>
                      <a:r>
                        <a:rPr lang="en-TW" sz="1100" dirty="0">
                          <a:latin typeface="STXinwei" panose="02010800040101010101" pitchFamily="2" charset="-122"/>
                          <a:ea typeface="STXinwei" panose="02010800040101010101" pitchFamily="2" charset="-122"/>
                        </a:rPr>
                        <a:t>Partial Order (Inclusion)</a:t>
                      </a:r>
                    </a:p>
                  </a:txBody>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tc>
                <a:tc>
                  <a:txBody>
                    <a:bodyPr/>
                    <a:lstStyle/>
                    <a:p>
                      <a:r>
                        <a:rPr lang="en-TW" sz="1100" dirty="0">
                          <a:latin typeface="STXinwei" panose="02010800040101010101" pitchFamily="2" charset="-122"/>
                          <a:ea typeface="STXinwei" panose="02010800040101010101" pitchFamily="2" charset="-122"/>
                        </a:rPr>
                        <a:t>Reachability</a:t>
                      </a:r>
                    </a:p>
                  </a:txBody>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US" sz="2400" b="1" dirty="0" err="1">
                <a:solidFill>
                  <a:srgbClr val="C00000"/>
                </a:solidFill>
                <a:uFill>
                  <a:noFill/>
                </a:uFill>
                <a:latin typeface="STXinwei" panose="02010800040101010101" pitchFamily="2" charset="-122"/>
                <a:ea typeface="STXinwei" panose="02010800040101010101" pitchFamily="2" charset="-122"/>
              </a:rPr>
              <a:t>以光速为界</a:t>
            </a:r>
            <a:r>
              <a:rPr lang="en" sz="2400" b="1" dirty="0" err="1">
                <a:solidFill>
                  <a:srgbClr val="C00000"/>
                </a:solidFill>
                <a:uFill>
                  <a:noFill/>
                </a:uFill>
                <a:latin typeface="STXinwei" panose="02010800040101010101" pitchFamily="2" charset="-122"/>
                <a:ea typeface="STXinwei" panose="02010800040101010101" pitchFamily="2" charset="-122"/>
              </a:rPr>
              <a:t>的决策影响力空间</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影响力空间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判别系统设计方法论的优劣</a:t>
            </a:r>
            <a:r>
              <a:rPr lang="zh-CN" altLang="en-US" sz="2400" dirty="0">
                <a:solidFill>
                  <a:srgbClr val="C00000"/>
                </a:solidFill>
                <a:latin typeface="STXinwei" panose="02010800040101010101" pitchFamily="2" charset="-122"/>
                <a:ea typeface="STXinwei" panose="02010800040101010101" pitchFamily="2" charset="-122"/>
                <a:cs typeface="Arial" charset="0"/>
              </a:rPr>
              <a:t>？</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65049" y="5173718"/>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spTree>
    <p:extLst>
      <p:ext uri="{BB962C8B-B14F-4D97-AF65-F5344CB8AC3E}">
        <p14:creationId xmlns:p14="http://schemas.microsoft.com/office/powerpoint/2010/main" val="3865168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031" y="2268207"/>
            <a:ext cx="3924300" cy="33274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系统设计方法论的怪圈</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TW" sz="2400" dirty="0">
                <a:solidFill>
                  <a:srgbClr val="C00000"/>
                </a:solidFill>
                <a:latin typeface="STXinwei" panose="02010800040101010101" pitchFamily="2" charset="-122"/>
                <a:ea typeface="STXinwei" panose="02010800040101010101" pitchFamily="2" charset="-122"/>
                <a:cs typeface="Arial" charset="0"/>
              </a:rPr>
              <a:t>如何</a:t>
            </a:r>
            <a:r>
              <a:rPr lang="zh-CN" altLang="en-US" sz="2400" dirty="0">
                <a:solidFill>
                  <a:srgbClr val="C00000"/>
                </a:solidFill>
                <a:latin typeface="STXinwei" panose="02010800040101010101" pitchFamily="2" charset="-122"/>
                <a:ea typeface="STXinwei" panose="02010800040101010101" pitchFamily="2" charset="-122"/>
                <a:cs typeface="Arial" charset="0"/>
              </a:rPr>
              <a:t>跳脱三者之间的纠缠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4800181" y="1026036"/>
            <a:ext cx="25964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dirty="0">
              <a:solidFill>
                <a:srgbClr val="0B5394"/>
              </a:solidFill>
              <a:latin typeface="Lato"/>
              <a:ea typeface="Lato"/>
              <a:cs typeface="Lato"/>
              <a:sym typeface="Lato"/>
            </a:endParaRPr>
          </a:p>
        </p:txBody>
      </p:sp>
      <p:sp>
        <p:nvSpPr>
          <p:cNvPr id="157" name="Google Shape;157;p31"/>
          <p:cNvSpPr txBox="1"/>
          <p:nvPr/>
        </p:nvSpPr>
        <p:spPr>
          <a:xfrm>
            <a:off x="2440961" y="4434918"/>
            <a:ext cx="20400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dirty="0">
              <a:solidFill>
                <a:srgbClr val="1C4587"/>
              </a:solidFill>
              <a:latin typeface="Lato"/>
              <a:ea typeface="Lato"/>
              <a:cs typeface="Lato"/>
              <a:sym typeface="Lato"/>
            </a:endParaRPr>
          </a:p>
        </p:txBody>
      </p:sp>
      <p:sp>
        <p:nvSpPr>
          <p:cNvPr id="158" name="Google Shape;158;p31"/>
          <p:cNvSpPr txBox="1"/>
          <p:nvPr/>
        </p:nvSpPr>
        <p:spPr>
          <a:xfrm>
            <a:off x="7989363" y="4250106"/>
            <a:ext cx="25172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4980126" y="170085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2410395" y="502522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129708" y="484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0" y="5881124"/>
            <a:ext cx="5999798" cy="646331"/>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的精确程度可根据应用场景需求，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34753" y="586336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7216636" y="1155434"/>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Tree>
    <p:extLst>
      <p:ext uri="{BB962C8B-B14F-4D97-AF65-F5344CB8AC3E}">
        <p14:creationId xmlns:p14="http://schemas.microsoft.com/office/powerpoint/2010/main" val="1154162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18</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4565850" y="34290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27785" y="36821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6219102" y="4299288"/>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1852133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4" name="Picture 23">
            <a:extLst>
              <a:ext uri="{FF2B5EF4-FFF2-40B4-BE49-F238E27FC236}">
                <a16:creationId xmlns:a16="http://schemas.microsoft.com/office/drawing/2014/main" id="{4971A9C5-94B4-A043-8CCA-1E6904E7BD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52068" y="3354204"/>
            <a:ext cx="1139173" cy="1832697"/>
          </a:xfrm>
          <a:prstGeom prst="rect">
            <a:avLst/>
          </a:prstGeom>
        </p:spPr>
      </p:pic>
      <p:pic>
        <p:nvPicPr>
          <p:cNvPr id="23" name="Picture 22">
            <a:extLst>
              <a:ext uri="{FF2B5EF4-FFF2-40B4-BE49-F238E27FC236}">
                <a16:creationId xmlns:a16="http://schemas.microsoft.com/office/drawing/2014/main" id="{609D9CD2-FC52-6B43-9628-47CB6EB2128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83615" y="3360148"/>
            <a:ext cx="1139173" cy="1832697"/>
          </a:xfrm>
          <a:prstGeom prst="rect">
            <a:avLst/>
          </a:prstGeom>
        </p:spPr>
      </p:pic>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19</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cxnSp>
        <p:nvCxnSpPr>
          <p:cNvPr id="12" name="Straight Arrow Connector 11">
            <a:extLst>
              <a:ext uri="{FF2B5EF4-FFF2-40B4-BE49-F238E27FC236}">
                <a16:creationId xmlns:a16="http://schemas.microsoft.com/office/drawing/2014/main" id="{21F456F3-1777-9B4D-AB99-BA6C268CDD07}"/>
              </a:ext>
            </a:extLst>
          </p:cNvPr>
          <p:cNvCxnSpPr>
            <a:cxnSpLocks/>
            <a:stCxn id="3" idx="0"/>
            <a:endCxn id="10" idx="2"/>
          </p:cNvCxnSpPr>
          <p:nvPr/>
        </p:nvCxnSpPr>
        <p:spPr>
          <a:xfrm flipH="1" flipV="1">
            <a:off x="5949152" y="2449928"/>
            <a:ext cx="5367" cy="998396"/>
          </a:xfrm>
          <a:prstGeom prst="straightConnector1">
            <a:avLst/>
          </a:prstGeom>
          <a:ln w="101600">
            <a:solidFill>
              <a:schemeClr val="tx1"/>
            </a:solidFill>
            <a:tailEnd type="triangle"/>
          </a:ln>
          <a:effectLst>
            <a:softEdge rad="6129"/>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pic>
        <p:nvPicPr>
          <p:cNvPr id="18" name="Picture 17">
            <a:extLst>
              <a:ext uri="{FF2B5EF4-FFF2-40B4-BE49-F238E27FC236}">
                <a16:creationId xmlns:a16="http://schemas.microsoft.com/office/drawing/2014/main" id="{986C0BF9-0598-BC4B-AB0C-B49DDC200F4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554409" y="3967103"/>
            <a:ext cx="813418" cy="739078"/>
          </a:xfrm>
          <a:prstGeom prst="rect">
            <a:avLst/>
          </a:prstGeom>
        </p:spPr>
      </p:pic>
      <p:pic>
        <p:nvPicPr>
          <p:cNvPr id="19" name="Picture 18">
            <a:extLst>
              <a:ext uri="{FF2B5EF4-FFF2-40B4-BE49-F238E27FC236}">
                <a16:creationId xmlns:a16="http://schemas.microsoft.com/office/drawing/2014/main" id="{14A3056C-61F0-D246-AF80-61290326854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362049" y="5336785"/>
            <a:ext cx="517526" cy="470228"/>
          </a:xfrm>
          <a:prstGeom prst="rect">
            <a:avLst/>
          </a:prstGeom>
        </p:spPr>
      </p:pic>
      <p:pic>
        <p:nvPicPr>
          <p:cNvPr id="20" name="Picture 19">
            <a:extLst>
              <a:ext uri="{FF2B5EF4-FFF2-40B4-BE49-F238E27FC236}">
                <a16:creationId xmlns:a16="http://schemas.microsoft.com/office/drawing/2014/main" id="{4C33D56F-A78D-6447-AE10-9F2ED7DD500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636775" y="2978096"/>
            <a:ext cx="517526" cy="470228"/>
          </a:xfrm>
          <a:prstGeom prst="rect">
            <a:avLst/>
          </a:prstGeom>
        </p:spPr>
      </p:pic>
      <p:pic>
        <p:nvPicPr>
          <p:cNvPr id="21" name="Picture 20">
            <a:extLst>
              <a:ext uri="{FF2B5EF4-FFF2-40B4-BE49-F238E27FC236}">
                <a16:creationId xmlns:a16="http://schemas.microsoft.com/office/drawing/2014/main" id="{3D8F3ABA-E063-6149-96BC-20DE4F4A5FF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791200" y="4865316"/>
            <a:ext cx="372292" cy="338268"/>
          </a:xfrm>
          <a:prstGeom prst="rect">
            <a:avLst/>
          </a:prstGeom>
        </p:spPr>
      </p:pic>
      <p:sp>
        <p:nvSpPr>
          <p:cNvPr id="22" name="TextBox 21">
            <a:extLst>
              <a:ext uri="{FF2B5EF4-FFF2-40B4-BE49-F238E27FC236}">
                <a16:creationId xmlns:a16="http://schemas.microsoft.com/office/drawing/2014/main" id="{39CC0C48-63E9-8D45-9303-53B701A72DA7}"/>
              </a:ext>
            </a:extLst>
          </p:cNvPr>
          <p:cNvSpPr txBox="1"/>
          <p:nvPr/>
        </p:nvSpPr>
        <p:spPr>
          <a:xfrm>
            <a:off x="2885652" y="6006519"/>
            <a:ext cx="6126998"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代表了系统模型的交集与联集关系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而所有系统模型，均可以偏序集的代数化语义来表达。</a:t>
            </a:r>
            <a:endParaRPr lang="en-TW" dirty="0">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E8BA7722-7172-8D49-BDFE-044FCF0E1071}"/>
              </a:ext>
            </a:extLst>
          </p:cNvPr>
          <p:cNvSpPr/>
          <p:nvPr/>
        </p:nvSpPr>
        <p:spPr>
          <a:xfrm>
            <a:off x="9239575" y="4009446"/>
            <a:ext cx="1032887" cy="6672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9732095" y="2934361"/>
            <a:ext cx="1583414" cy="8496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10788906" y="4004388"/>
            <a:ext cx="877388" cy="672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活性</a:t>
            </a:r>
            <a:endParaRPr lang="en-TW" sz="700" dirty="0">
              <a:solidFill>
                <a:schemeClr val="tx1"/>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9937601" y="4897054"/>
            <a:ext cx="1174861" cy="8497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9756019" y="4676722"/>
            <a:ext cx="353636" cy="344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9756019" y="3659620"/>
            <a:ext cx="207962" cy="349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10940408" y="4676721"/>
            <a:ext cx="287192" cy="344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11083623" y="3659620"/>
            <a:ext cx="143977" cy="344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9161121" y="2425906"/>
            <a:ext cx="2725426"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并</a:t>
            </a:r>
            <a:r>
              <a:rPr lang="en-US" sz="2800" dirty="0">
                <a:latin typeface="STXinwei" panose="02010800040101010101" pitchFamily="2" charset="-122"/>
                <a:ea typeface="STXinwei" panose="02010800040101010101" pitchFamily="2" charset="-122"/>
              </a:rPr>
              <a:t>(</a:t>
            </a:r>
            <a:r>
              <a:rPr lang="en-TW" sz="2800" dirty="0">
                <a:latin typeface="STXinwei" panose="02010800040101010101" pitchFamily="2" charset="-122"/>
                <a:ea typeface="STXinwei" panose="02010800040101010101" pitchFamily="2" charset="-122"/>
              </a:rPr>
              <a:t>Join</a:t>
            </a:r>
            <a:r>
              <a:rPr lang="en-US" altLang="zh-CN" sz="2800" dirty="0">
                <a:latin typeface="STXinwei" panose="02010800040101010101" pitchFamily="2" charset="-122"/>
                <a:ea typeface="STXinwei" panose="02010800040101010101" pitchFamily="2" charset="-122"/>
              </a:rPr>
              <a:t>/Colimit</a:t>
            </a:r>
            <a:r>
              <a:rPr lang="en-TW" sz="2800" dirty="0">
                <a:latin typeface="STXinwei" panose="02010800040101010101" pitchFamily="2" charset="-122"/>
                <a:ea typeface="STXinwei" panose="02010800040101010101" pitchFamily="2" charset="-122"/>
              </a:rPr>
              <a:t>)</a:t>
            </a:r>
          </a:p>
        </p:txBody>
      </p:sp>
      <p:sp>
        <p:nvSpPr>
          <p:cNvPr id="91" name="TextBox 90">
            <a:extLst>
              <a:ext uri="{FF2B5EF4-FFF2-40B4-BE49-F238E27FC236}">
                <a16:creationId xmlns:a16="http://schemas.microsoft.com/office/drawing/2014/main" id="{F40684DA-FBBF-9B47-8F93-ECFE9C643309}"/>
              </a:ext>
            </a:extLst>
          </p:cNvPr>
          <p:cNvSpPr txBox="1"/>
          <p:nvPr/>
        </p:nvSpPr>
        <p:spPr>
          <a:xfrm>
            <a:off x="9266918" y="5789720"/>
            <a:ext cx="2513830"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交(Meet/Limit)</a:t>
            </a:r>
          </a:p>
        </p:txBody>
      </p:sp>
    </p:spTree>
    <p:extLst>
      <p:ext uri="{BB962C8B-B14F-4D97-AF65-F5344CB8AC3E}">
        <p14:creationId xmlns:p14="http://schemas.microsoft.com/office/powerpoint/2010/main" val="2581043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Prof. of Surya University, Vice President of Research and Development</a:t>
            </a: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rId7"/>
              </a:rPr>
              <a:t> </a:t>
            </a:r>
          </a:p>
          <a:p>
            <a:pPr algn="ctr"/>
            <a:r>
              <a:rPr lang="en-US" sz="600" dirty="0">
                <a:hlinkClick r:id="rId7"/>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何谓代数</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481063" y="3147051"/>
            <a:ext cx="10123284" cy="1015663"/>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2316279"/>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Tree>
    <p:extLst>
      <p:ext uri="{BB962C8B-B14F-4D97-AF65-F5344CB8AC3E}">
        <p14:creationId xmlns:p14="http://schemas.microsoft.com/office/powerpoint/2010/main" val="2498654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en-TW" sz="2400" dirty="0">
                <a:latin typeface="STXinwei" panose="02010800040101010101" pitchFamily="2" charset="-122"/>
                <a:ea typeface="STXinwei" panose="02010800040101010101" pitchFamily="2" charset="-122"/>
              </a:rPr>
              <a:t>集成多种领域信息</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extLst>
              <p:ext uri="{D42A27DB-BD31-4B8C-83A1-F6EECF244321}">
                <p14:modId xmlns:p14="http://schemas.microsoft.com/office/powerpoint/2010/main" val="71384505"/>
              </p:ext>
            </p:extLst>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3482904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1180644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24</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19647" y="1119382"/>
            <a:ext cx="6011333" cy="2458706"/>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三笔信息的数据结构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6"/>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6"/>
            <a:extLst>
              <a:ext uri="{FF2B5EF4-FFF2-40B4-BE49-F238E27FC236}">
                <a16:creationId xmlns:a16="http://schemas.microsoft.com/office/drawing/2014/main" id="{A806ACC6-E56B-1D43-9411-080321A882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5"/>
            <a:extLst>
              <a:ext uri="{FF2B5EF4-FFF2-40B4-BE49-F238E27FC236}">
                <a16:creationId xmlns:a16="http://schemas.microsoft.com/office/drawing/2014/main" id="{B888FF8B-6B15-454E-B4DA-96B866CBE1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Tree>
    <p:extLst>
      <p:ext uri="{BB962C8B-B14F-4D97-AF65-F5344CB8AC3E}">
        <p14:creationId xmlns:p14="http://schemas.microsoft.com/office/powerpoint/2010/main" val="2857802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25</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9233" y="2247584"/>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126177" y="5659831"/>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6563322" y="1181386"/>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809233" y="1324254"/>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809233" y="6001963"/>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57" y="1438496"/>
            <a:ext cx="2192053" cy="185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9978288" y="1065496"/>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9761705" y="3289656"/>
            <a:ext cx="2451312"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固定点语义</a:t>
            </a:r>
          </a:p>
          <a:p>
            <a:pPr algn="ctr"/>
            <a:r>
              <a:rPr lang="en-US" altLang="zh-CN" dirty="0">
                <a:latin typeface="STXinwei" panose="02010800040101010101" pitchFamily="2" charset="-122"/>
                <a:ea typeface="STXinwei" panose="02010800040101010101" pitchFamily="2" charset="-122"/>
              </a:rPr>
              <a:t>(</a:t>
            </a:r>
            <a:r>
              <a:rPr lang="en-US" altLang="zh-CN" dirty="0" err="1">
                <a:latin typeface="STXinwei" panose="02010800040101010101" pitchFamily="2" charset="-122"/>
                <a:ea typeface="STXinwei" panose="02010800040101010101" pitchFamily="2" charset="-122"/>
              </a:rPr>
              <a:t>Fixedpoint</a:t>
            </a:r>
            <a:r>
              <a:rPr lang="en-US" altLang="zh-CN" dirty="0">
                <a:latin typeface="STXinwei" panose="02010800040101010101" pitchFamily="2" charset="-122"/>
                <a:ea typeface="STXinwei" panose="02010800040101010101" pitchFamily="2" charset="-122"/>
              </a:rPr>
              <a:t> Semantics)</a:t>
            </a:r>
            <a:endParaRPr lang="en-TW"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9652878" y="5330458"/>
            <a:ext cx="2451312" cy="276999"/>
          </a:xfrm>
          <a:prstGeom prst="rect">
            <a:avLst/>
          </a:prstGeom>
          <a:noFill/>
        </p:spPr>
        <p:txBody>
          <a:bodyPr wrap="square" rtlCol="0">
            <a:spAutoFit/>
          </a:bodyPr>
          <a:lstStyle/>
          <a:p>
            <a:r>
              <a:rPr lang="en-US" sz="600" i="1" dirty="0" err="1">
                <a:sym typeface="微软雅黑"/>
              </a:rPr>
              <a:t>Slonneger</a:t>
            </a:r>
            <a:r>
              <a:rPr lang="en-US" sz="600" i="1" dirty="0">
                <a:sym typeface="微软雅黑"/>
              </a:rPr>
              <a:t>, Kenneth; Kurtz, Barry L. (1995). </a:t>
            </a:r>
            <a:r>
              <a:rPr lang="en-US" sz="600" i="1" dirty="0">
                <a:sym typeface="微软雅黑"/>
                <a:hlinkClick r:id="rId6"/>
              </a:rPr>
              <a:t>Formal Syntax and Semantics of Programming Languages:A Laboratory Based Approach</a:t>
            </a:r>
            <a:r>
              <a:rPr lang="en-US" sz="600" i="1" dirty="0">
                <a:sym typeface="微软雅黑"/>
              </a:rPr>
              <a:t>, </a:t>
            </a:r>
            <a:r>
              <a:rPr lang="en-US" sz="600" i="1" dirty="0">
                <a:sym typeface="微软雅黑"/>
                <a:hlinkClick r:id="rId7"/>
              </a:rPr>
              <a:t>Chapter 10</a:t>
            </a:r>
            <a:r>
              <a:rPr lang="en-US" sz="600" i="1" dirty="0">
                <a:sym typeface="微软雅黑"/>
              </a:rPr>
              <a:t>, </a:t>
            </a:r>
            <a:endParaRPr lang="en-TW" sz="600" dirty="0"/>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8684" y="4009914"/>
            <a:ext cx="956397" cy="123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97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三位一体的“系统描述语言” 开发工具</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393622" y="2985378"/>
            <a:ext cx="1167500" cy="646331"/>
          </a:xfrm>
          <a:prstGeom prst="rect">
            <a:avLst/>
          </a:prstGeom>
          <a:noFill/>
        </p:spPr>
        <p:txBody>
          <a:bodyPr wrap="none" rtlCol="0">
            <a:spAutoFit/>
          </a:bodyPr>
          <a:lstStyle/>
          <a:p>
            <a:pPr algn="ctr"/>
            <a:r>
              <a:rPr lang="en-TW" dirty="0">
                <a:solidFill>
                  <a:srgbClr val="FF0000"/>
                </a:solidFill>
              </a:rPr>
              <a:t>Possibility </a:t>
            </a:r>
            <a:endParaRPr lang="en-US" dirty="0">
              <a:solidFill>
                <a:srgbClr val="FF0000"/>
              </a:solidFill>
            </a:endParaRPr>
          </a:p>
          <a:p>
            <a:pPr algn="ctr"/>
            <a:r>
              <a:rPr lang="en-US" altLang="zh-CN" dirty="0">
                <a:solidFill>
                  <a:srgbClr val="FF0000"/>
                </a:solidFill>
              </a:rPr>
              <a:t>Space</a:t>
            </a:r>
            <a:endParaRPr lang="en-TW" dirty="0">
              <a:solidFill>
                <a:srgbClr val="FF0000"/>
              </a:solidFill>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013393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27</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分析DSL结构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枚举组合的可能性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773005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r>
              <a:rPr lang="en-US" altLang="zh-CN" sz="2400" b="1" dirty="0">
                <a:latin typeface="STXinwei" panose="02010800040101010101" pitchFamily="2" charset="-122"/>
                <a:ea typeface="STXinwei" panose="02010800040101010101" pitchFamily="2" charset="-122"/>
              </a:rPr>
              <a:t>XML/JSON/YAML</a:t>
            </a:r>
            <a:r>
              <a:rPr lang="zh-CN" altLang="en-US" sz="2400" b="1" dirty="0">
                <a:latin typeface="STXinwei" panose="02010800040101010101" pitchFamily="2" charset="-122"/>
                <a:ea typeface="STXinwei" panose="02010800040101010101" pitchFamily="2" charset="-122"/>
              </a:rPr>
              <a:t>）</a:t>
            </a: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11553" y="340010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861181" y="3410606"/>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213475" y="862661"/>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62098" y="169598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1964359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Algebraic Methodology</a:t>
            </a:r>
            <a:r>
              <a:rPr lang="zh-CN" altLang="en-US" sz="2400" dirty="0">
                <a:latin typeface="STXinwei" panose="02010800040101010101" pitchFamily="2" charset="-122"/>
                <a:ea typeface="STXinwei" panose="02010800040101010101" pitchFamily="2" charset="-122"/>
              </a:rPr>
              <a:t>： </a:t>
            </a:r>
            <a:r>
              <a:rPr sz="2400" dirty="0" err="1">
                <a:latin typeface="STXinwei" panose="02010800040101010101" pitchFamily="2" charset="-122"/>
                <a:ea typeface="STXinwei" panose="02010800040101010101" pitchFamily="2" charset="-122"/>
              </a:rPr>
              <a:t>代数</a:t>
            </a:r>
            <a:r>
              <a:rPr lang="en-US" sz="2400" dirty="0" err="1">
                <a:latin typeface="STXinwei" panose="02010800040101010101" pitchFamily="2" charset="-122"/>
                <a:ea typeface="STXinwei" panose="02010800040101010101" pitchFamily="2" charset="-122"/>
              </a:rPr>
              <a:t>运算与模型空间的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跨领域的偏序集表达形式</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6677228" y="150817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3977" y="513095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9984238" y="3087434"/>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9984239" y="3775595"/>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9984237" y="4445206"/>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6413977" y="3425020"/>
            <a:ext cx="2252727" cy="1365931"/>
          </a:xfrm>
          <a:prstGeom prst="rect">
            <a:avLst/>
          </a:prstGeom>
        </p:spPr>
      </p:pic>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87FE046-C6E9-8D4D-B497-F57220E0BAB9}"/>
                  </a:ext>
                </a:extLst>
              </p:cNvPr>
              <p:cNvSpPr/>
              <p:nvPr/>
            </p:nvSpPr>
            <p:spPr>
              <a:xfrm>
                <a:off x="10560814" y="2657778"/>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xmlns="">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560814" y="2657778"/>
                <a:ext cx="308610" cy="330460"/>
              </a:xfrm>
              <a:prstGeom prst="ellipse">
                <a:avLst/>
              </a:prstGeom>
              <a:blipFill>
                <a:blip r:embed="rId8"/>
                <a:stretch>
                  <a:fillRect l="-7407"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352394" y="223354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0886402" y="222880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511649" y="234436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598670" y="222880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097735" y="233406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660126" y="2290259"/>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715119" y="2290260"/>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0824229" y="2395519"/>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0824229" y="2405820"/>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413850" y="2295002"/>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9853867" y="2203255"/>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714807" y="1829940"/>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234457" y="1779029"/>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413850" y="1891396"/>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0776263" y="1891396"/>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159191" y="1840485"/>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295913" y="1840485"/>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439306" y="1297110"/>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9915323" y="1563682"/>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761065" y="1609418"/>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0988582" y="1563682"/>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6774746" y="317289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032868" y="1177665"/>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2575282-56F0-934B-92D7-0469CA5A4665}"/>
                  </a:ext>
                </a:extLst>
              </p:cNvPr>
              <p:cNvSpPr txBox="1"/>
              <p:nvPr/>
            </p:nvSpPr>
            <p:spPr>
              <a:xfrm>
                <a:off x="8364384" y="2741347"/>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xmlns="">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8364384" y="2741347"/>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352640E-4770-0142-8DB7-3558B04762B8}"/>
                  </a:ext>
                </a:extLst>
              </p:cNvPr>
              <p:cNvSpPr txBox="1"/>
              <p:nvPr/>
            </p:nvSpPr>
            <p:spPr>
              <a:xfrm>
                <a:off x="6778694" y="119901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xmlns="">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6778694" y="119901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6834155" y="498209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006776" y="527168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248931" y="1629914"/>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578933" y="1698658"/>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609025" y="2002244"/>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442410" y="2190880"/>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318181" y="2037909"/>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660126" y="1891396"/>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0836139" y="2068735"/>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0955594" y="2177705"/>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246311" y="2200767"/>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310988" y="2349199"/>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0824229" y="2410655"/>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245001" y="1840485"/>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9915323" y="2264711"/>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535478" y="2068420"/>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867720" y="5157181"/>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346686" y="6379538"/>
            <a:ext cx="1569660" cy="369332"/>
          </a:xfrm>
          <a:prstGeom prst="rect">
            <a:avLst/>
          </a:prstGeom>
          <a:noFill/>
        </p:spPr>
        <p:txBody>
          <a:bodyPr wrap="none" rtlCol="0">
            <a:spAutoFit/>
          </a:bodyPr>
          <a:lstStyle/>
          <a:p>
            <a:r>
              <a:rPr lang="en-TW" dirty="0"/>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885023" y="3101142"/>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346686" y="4606659"/>
            <a:ext cx="1569660" cy="369332"/>
          </a:xfrm>
          <a:prstGeom prst="rect">
            <a:avLst/>
          </a:prstGeom>
          <a:noFill/>
        </p:spPr>
        <p:txBody>
          <a:bodyPr wrap="none" rtlCol="0">
            <a:spAutoFit/>
          </a:bodyPr>
          <a:lstStyle/>
          <a:p>
            <a:r>
              <a:rPr lang="en-TW" dirty="0"/>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34110" y="1320980"/>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93471" y="2749795"/>
            <a:ext cx="1800493" cy="369332"/>
          </a:xfrm>
          <a:prstGeom prst="rect">
            <a:avLst/>
          </a:prstGeom>
          <a:noFill/>
        </p:spPr>
        <p:txBody>
          <a:bodyPr wrap="none" rtlCol="0">
            <a:spAutoFit/>
          </a:bodyPr>
          <a:lstStyle/>
          <a:p>
            <a:r>
              <a:rPr lang="en-TW" dirty="0"/>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846718" y="1808426"/>
            <a:ext cx="1107996" cy="369332"/>
          </a:xfrm>
          <a:prstGeom prst="rect">
            <a:avLst/>
          </a:prstGeom>
          <a:noFill/>
        </p:spPr>
        <p:txBody>
          <a:bodyPr wrap="none" rtlCol="0">
            <a:spAutoFit/>
          </a:bodyPr>
          <a:lstStyle/>
          <a:p>
            <a:r>
              <a:rPr lang="en-TW" dirty="0"/>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761020" y="5632756"/>
            <a:ext cx="1107996" cy="369332"/>
          </a:xfrm>
          <a:prstGeom prst="rect">
            <a:avLst/>
          </a:prstGeom>
          <a:noFill/>
        </p:spPr>
        <p:txBody>
          <a:bodyPr wrap="none" rtlCol="0">
            <a:spAutoFit/>
          </a:bodyPr>
          <a:lstStyle/>
          <a:p>
            <a:r>
              <a:rPr lang="en-TW" dirty="0"/>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789285" y="3853002"/>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736595" y="5207783"/>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526084" y="5719468"/>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30445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08282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303113" y="6341519"/>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9897390" y="5955188"/>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674419" y="5953742"/>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0936972" y="5953742"/>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644475"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060778"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372874"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6716826"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r>
              <a:rPr lang="zh-CN" altLang="en-US" sz="3200" dirty="0">
                <a:solidFill>
                  <a:srgbClr val="C00000"/>
                </a:solidFill>
                <a:latin typeface="STXinwei" panose="02010800040101010101" pitchFamily="2" charset="-122"/>
                <a:ea typeface="STXinwei" panose="02010800040101010101" pitchFamily="2" charset="-122"/>
              </a:rPr>
              <a:t>：将多领域数据类型</a:t>
            </a:r>
            <a:r>
              <a:rPr lang="zh-CN" altLang="en-TW" sz="3200" dirty="0">
                <a:solidFill>
                  <a:srgbClr val="C00000"/>
                </a:solidFill>
                <a:latin typeface="STXinwei" panose="02010800040101010101" pitchFamily="2" charset="-122"/>
                <a:ea typeface="STXinwei" panose="02010800040101010101" pitchFamily="2" charset="-122"/>
              </a:rPr>
              <a:t>对应于</a:t>
            </a:r>
            <a:r>
              <a:rPr lang="zh-CN" altLang="en-US" sz="3200" dirty="0">
                <a:solidFill>
                  <a:srgbClr val="C00000"/>
                </a:solidFill>
                <a:latin typeface="STXinwei" panose="02010800040101010101" pitchFamily="2" charset="-122"/>
                <a:ea typeface="STXinwei" panose="02010800040101010101" pitchFamily="2" charset="-122"/>
              </a:rPr>
              <a:t>命名空间的函数</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31</a:t>
            </a:fld>
            <a:endParaRPr lang="en" dirty="0"/>
          </a:p>
        </p:txBody>
      </p:sp>
      <p:sp>
        <p:nvSpPr>
          <p:cNvPr id="10" name="TextBox 9">
            <a:extLst>
              <a:ext uri="{FF2B5EF4-FFF2-40B4-BE49-F238E27FC236}">
                <a16:creationId xmlns:a16="http://schemas.microsoft.com/office/drawing/2014/main" id="{B5B41A86-7F31-5A49-B42C-583733ADD8CA}"/>
              </a:ext>
            </a:extLst>
          </p:cNvPr>
          <p:cNvSpPr txBox="1"/>
          <p:nvPr/>
        </p:nvSpPr>
        <p:spPr>
          <a:xfrm>
            <a:off x="393133" y="3705860"/>
            <a:ext cx="11410496" cy="461665"/>
          </a:xfrm>
          <a:prstGeom prst="rect">
            <a:avLst/>
          </a:prstGeom>
          <a:noFill/>
        </p:spPr>
        <p:txBody>
          <a:bodyPr wrap="none" rtlCol="0">
            <a:spAutoFit/>
          </a:bodyPr>
          <a:lstStyle/>
          <a:p>
            <a:pPr algn="ctr"/>
            <a:r>
              <a:rPr lang="zh-CN" altLang="en-US" sz="2400" dirty="0">
                <a:latin typeface="STXinwei" panose="02010800040101010101" pitchFamily="2" charset="-122"/>
                <a:ea typeface="STXinwei" panose="02010800040101010101" pitchFamily="2" charset="-122"/>
              </a:rPr>
              <a:t>将任意“系统范畴”（</a:t>
            </a:r>
            <a:r>
              <a:rPr lang="en-TW" sz="2400" dirty="0">
                <a:latin typeface="ACADEMY ENGRAVED LET PLAIN:1.0" panose="02000000000000000000" pitchFamily="2" charset="0"/>
              </a:rPr>
              <a:t> Category </a:t>
            </a:r>
            <a:r>
              <a:rPr lang="zh-CN" altLang="en-US" sz="2400" dirty="0">
                <a:latin typeface="STXinwei" panose="02010800040101010101" pitchFamily="2" charset="-122"/>
                <a:ea typeface="STXinwei" panose="02010800040101010101" pitchFamily="2" charset="-122"/>
              </a:rPr>
              <a:t>） ，转化为以“集合范畴”（</a:t>
            </a:r>
            <a:r>
              <a:rPr lang="en-TW" sz="2400" dirty="0">
                <a:latin typeface="ACADEMY ENGRAVED LET PLAIN:1.0" panose="02000000000000000000" pitchFamily="2" charset="0"/>
              </a:rPr>
              <a:t> Set </a:t>
            </a:r>
            <a:r>
              <a:rPr lang="zh-CN" altLang="en-US" sz="2400" dirty="0">
                <a:latin typeface="STXinwei" panose="02010800040101010101" pitchFamily="2" charset="-122"/>
                <a:ea typeface="STXinwei" panose="02010800040101010101" pitchFamily="2" charset="-122"/>
              </a:rPr>
              <a:t>）的映射规则。</a:t>
            </a:r>
            <a:endParaRPr lang="en-TW" sz="2400" dirty="0">
              <a:latin typeface="STXinwei" panose="02010800040101010101" pitchFamily="2" charset="-122"/>
              <a:ea typeface="STXinwei" panose="02010800040101010101" pitchFamily="2" charset="-122"/>
            </a:endParaRPr>
          </a:p>
        </p:txBody>
      </p:sp>
      <p:sp>
        <p:nvSpPr>
          <p:cNvPr id="11" name="TextBox 10">
            <a:extLst>
              <a:ext uri="{FF2B5EF4-FFF2-40B4-BE49-F238E27FC236}">
                <a16:creationId xmlns:a16="http://schemas.microsoft.com/office/drawing/2014/main" id="{B63F8A8C-89AE-4547-A9AF-9EA5345E4544}"/>
              </a:ext>
            </a:extLst>
          </p:cNvPr>
          <p:cNvSpPr txBox="1"/>
          <p:nvPr/>
        </p:nvSpPr>
        <p:spPr>
          <a:xfrm>
            <a:off x="1262912" y="1569190"/>
            <a:ext cx="10341293" cy="1446550"/>
          </a:xfrm>
          <a:prstGeom prst="rect">
            <a:avLst/>
          </a:prstGeom>
          <a:noFill/>
        </p:spPr>
        <p:txBody>
          <a:bodyPr wrap="none" rtlCol="0">
            <a:spAutoFit/>
          </a:bodyPr>
          <a:lstStyle/>
          <a:p>
            <a:pPr algn="ctr"/>
            <a:r>
              <a:rPr lang="zh-CN" altLang="en-US" sz="4400" dirty="0">
                <a:latin typeface="STXinwei" panose="02010800040101010101" pitchFamily="2" charset="-122"/>
                <a:ea typeface="STXinwei" panose="02010800040101010101" pitchFamily="2" charset="-122"/>
              </a:rPr>
              <a:t>以</a:t>
            </a:r>
            <a:r>
              <a:rPr lang="en-US" altLang="zh-CN" sz="4400" dirty="0" err="1">
                <a:solidFill>
                  <a:srgbClr val="C00000"/>
                </a:solidFill>
                <a:latin typeface="STXinwei" panose="02010800040101010101" pitchFamily="2" charset="-122"/>
                <a:ea typeface="STXinwei" panose="02010800040101010101" pitchFamily="2" charset="-122"/>
              </a:rPr>
              <a:t>AoS</a:t>
            </a:r>
            <a:r>
              <a:rPr lang="zh-CN" altLang="en-US" sz="4400" dirty="0">
                <a:latin typeface="STXinwei" panose="02010800040101010101" pitchFamily="2" charset="-122"/>
                <a:ea typeface="STXinwei" panose="02010800040101010101" pitchFamily="2" charset="-122"/>
              </a:rPr>
              <a:t>的编码、枚举、评估为例：</a:t>
            </a:r>
            <a:endParaRPr lang="en-TW" sz="4400" dirty="0">
              <a:latin typeface="STXinwei" panose="02010800040101010101" pitchFamily="2" charset="-122"/>
              <a:ea typeface="STXinwei" panose="02010800040101010101" pitchFamily="2" charset="-122"/>
            </a:endParaRPr>
          </a:p>
          <a:p>
            <a:pPr algn="ctr"/>
            <a:r>
              <a:rPr lang="en-TW" sz="4400" dirty="0">
                <a:latin typeface="STXinwei" panose="02010800040101010101" pitchFamily="2" charset="-122"/>
                <a:ea typeface="STXinwei" panose="02010800040101010101" pitchFamily="2" charset="-122"/>
              </a:rPr>
              <a:t>函子是</a:t>
            </a:r>
            <a:r>
              <a:rPr lang="en-TW" sz="4400" dirty="0">
                <a:solidFill>
                  <a:srgbClr val="FF0000"/>
                </a:solidFill>
                <a:latin typeface="STXinwei" panose="02010800040101010101" pitchFamily="2" charset="-122"/>
                <a:ea typeface="STXinwei" panose="02010800040101010101" pitchFamily="2" charset="-122"/>
              </a:rPr>
              <a:t>联通多层次</a:t>
            </a:r>
            <a:r>
              <a:rPr lang="en-TW" sz="4400" dirty="0">
                <a:latin typeface="STXinwei" panose="02010800040101010101" pitchFamily="2" charset="-122"/>
                <a:ea typeface="STXinwei" panose="02010800040101010101" pitchFamily="2" charset="-122"/>
              </a:rPr>
              <a:t>系统数据的映射机制</a:t>
            </a:r>
            <a:r>
              <a:rPr lang="zh-CN" altLang="en-US" sz="4400" dirty="0">
                <a:latin typeface="STXinwei" panose="02010800040101010101" pitchFamily="2" charset="-122"/>
                <a:ea typeface="STXinwei" panose="02010800040101010101" pitchFamily="2" charset="-122"/>
              </a:rPr>
              <a:t>。</a:t>
            </a:r>
            <a:endParaRPr lang="en-US" altLang="zh-CN" sz="44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1612398" y="2850654"/>
            <a:ext cx="5664107"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3260905" y="6037325"/>
            <a:ext cx="5674951" cy="338554"/>
          </a:xfrm>
          <a:prstGeom prst="rect">
            <a:avLst/>
          </a:prstGeom>
          <a:noFill/>
        </p:spPr>
        <p:txBody>
          <a:bodyPr wrap="none" rtlCol="0">
            <a:spAutoFit/>
          </a:bodyPr>
          <a:lstStyle/>
          <a:p>
            <a:pPr algn="ctr"/>
            <a:r>
              <a:rPr lang="en-US" sz="1600" dirty="0" err="1">
                <a:latin typeface="STXinwei" panose="02010800040101010101" pitchFamily="2" charset="-122"/>
                <a:ea typeface="STXinwei" panose="02010800040101010101" pitchFamily="2" charset="-122"/>
              </a:rPr>
              <a:t>函子的介绍</a:t>
            </a:r>
            <a:r>
              <a:rPr lang="zh-CN" altLang="en-US" sz="1600" dirty="0">
                <a:latin typeface="STXinwei" panose="02010800040101010101" pitchFamily="2" charset="-122"/>
                <a:ea typeface="STXinwei" panose="02010800040101010101" pitchFamily="2" charset="-122"/>
              </a:rPr>
              <a:t>，请见：</a:t>
            </a:r>
            <a:r>
              <a:rPr lang="en-US" altLang="zh-CN" sz="1600" dirty="0">
                <a:latin typeface="STXinwei" panose="02010800040101010101" pitchFamily="2" charset="-122"/>
                <a:ea typeface="STXinwei" panose="02010800040101010101" pitchFamily="2" charset="-122"/>
                <a:hlinkClick r:id="rId4" action="ppaction://hlinksldjump"/>
              </a:rPr>
              <a:t>A General Theory of Natural Equivalence</a:t>
            </a:r>
            <a:endParaRPr lang="en-TW" sz="16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410641" y="4754386"/>
            <a:ext cx="9777035" cy="769441"/>
          </a:xfrm>
          <a:prstGeom prst="rect">
            <a:avLst/>
          </a:prstGeom>
          <a:noFill/>
        </p:spPr>
        <p:txBody>
          <a:bodyPr wrap="none" rtlCol="0">
            <a:spAutoFit/>
          </a:bodyPr>
          <a:lstStyle/>
          <a:p>
            <a:pPr algn="ctr"/>
            <a:r>
              <a:rPr lang="en-TW" sz="4400" dirty="0">
                <a:solidFill>
                  <a:srgbClr val="FF0000"/>
                </a:solidFill>
                <a:latin typeface="STXinwei" panose="02010800040101010101" pitchFamily="2" charset="-122"/>
                <a:ea typeface="STXinwei" panose="02010800040101010101" pitchFamily="2" charset="-122"/>
              </a:rPr>
              <a:t>跨领域系统统一地经由集合范畴转译</a:t>
            </a:r>
            <a:r>
              <a:rPr lang="zh-CN" altLang="en-US" sz="4400" dirty="0">
                <a:solidFill>
                  <a:srgbClr val="FF0000"/>
                </a:solidFill>
                <a:latin typeface="STXinwei" panose="02010800040101010101" pitchFamily="2" charset="-122"/>
                <a:ea typeface="STXinwei" panose="02010800040101010101" pitchFamily="2" charset="-122"/>
              </a:rPr>
              <a:t>。</a:t>
            </a:r>
            <a:endParaRPr lang="en-TW" sz="4400" dirty="0">
              <a:solidFill>
                <a:srgbClr val="FF0000"/>
              </a:solidFill>
              <a:latin typeface="STXinwei" panose="02010800040101010101" pitchFamily="2" charset="-122"/>
              <a:ea typeface="STXinwei" panose="02010800040101010101" pitchFamily="2" charset="-122"/>
            </a:endParaRPr>
          </a:p>
        </p:txBody>
      </p:sp>
      <p:sp>
        <p:nvSpPr>
          <p:cNvPr id="13" name="TextBox 12">
            <a:extLst>
              <a:ext uri="{FF2B5EF4-FFF2-40B4-BE49-F238E27FC236}">
                <a16:creationId xmlns:a16="http://schemas.microsoft.com/office/drawing/2014/main" id="{1412691A-2B0A-A443-AA2B-DE5BFA97F270}"/>
              </a:ext>
            </a:extLst>
          </p:cNvPr>
          <p:cNvSpPr txBox="1"/>
          <p:nvPr/>
        </p:nvSpPr>
        <p:spPr>
          <a:xfrm>
            <a:off x="2263211" y="5591148"/>
            <a:ext cx="7670340" cy="369332"/>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统一不变的数据</a:t>
            </a:r>
            <a:r>
              <a:rPr lang="zh-CN" altLang="en-TW" dirty="0">
                <a:latin typeface="STXinwei" panose="02010800040101010101" pitchFamily="2" charset="-122"/>
                <a:ea typeface="STXinwei" panose="02010800040101010101" pitchFamily="2" charset="-122"/>
              </a:rPr>
              <a:t>格式</a:t>
            </a:r>
            <a:r>
              <a:rPr lang="zh-CN" altLang="en-US" dirty="0">
                <a:latin typeface="STXinwei" panose="02010800040101010101" pitchFamily="2" charset="-122"/>
                <a:ea typeface="STXinwei" panose="02010800040101010101" pitchFamily="2" charset="-122"/>
              </a:rPr>
              <a:t>（集合范畴） ，体现一种横跨所有数据类型的收敛性。</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3258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7981" y="448216"/>
            <a:ext cx="11360800" cy="763301"/>
          </a:xfrm>
        </p:spPr>
        <p:txBody>
          <a:bodyPr>
            <a:normAutofit/>
          </a:bodyPr>
          <a:lstStyle/>
          <a:p>
            <a:pPr algn="ctr"/>
            <a:r>
              <a:rPr lang="en-TW" sz="3199" dirty="0">
                <a:solidFill>
                  <a:srgbClr val="C00000"/>
                </a:solidFill>
                <a:latin typeface="STXinwei" panose="02010800040101010101" pitchFamily="2" charset="-122"/>
                <a:ea typeface="STXinwei" panose="02010800040101010101" pitchFamily="2" charset="-122"/>
              </a:rPr>
              <a:t>代数元语言</a:t>
            </a:r>
            <a:r>
              <a:rPr lang="zh-CN" altLang="en-US" sz="3199" dirty="0">
                <a:solidFill>
                  <a:srgbClr val="C00000"/>
                </a:solidFill>
                <a:latin typeface="STXinwei" panose="02010800040101010101" pitchFamily="2" charset="-122"/>
                <a:ea typeface="STXinwei" panose="02010800040101010101" pitchFamily="2" charset="-122"/>
              </a:rPr>
              <a:t>（</a:t>
            </a:r>
            <a:r>
              <a:rPr lang="en-US" altLang="zh-CN" sz="3199" dirty="0" err="1">
                <a:solidFill>
                  <a:srgbClr val="C00000"/>
                </a:solidFill>
                <a:latin typeface="STXinwei" panose="02010800040101010101" pitchFamily="2" charset="-122"/>
                <a:ea typeface="STXinwei" panose="02010800040101010101" pitchFamily="2" charset="-122"/>
              </a:rPr>
              <a:t>AoS</a:t>
            </a:r>
            <a:r>
              <a:rPr lang="zh-CN" altLang="en-US" sz="3199" dirty="0">
                <a:solidFill>
                  <a:srgbClr val="C00000"/>
                </a:solidFill>
                <a:latin typeface="STXinwei" panose="02010800040101010101" pitchFamily="2" charset="-122"/>
                <a:ea typeface="STXinwei" panose="02010800040101010101" pitchFamily="2" charset="-122"/>
              </a:rPr>
              <a:t>）</a:t>
            </a:r>
            <a:r>
              <a:rPr lang="en-TW" sz="3199" dirty="0">
                <a:solidFill>
                  <a:srgbClr val="C00000"/>
                </a:solidFill>
                <a:latin typeface="STXinwei" panose="02010800040101010101" pitchFamily="2" charset="-122"/>
                <a:ea typeface="STXinwei" panose="02010800040101010101" pitchFamily="2" charset="-122"/>
              </a:rPr>
              <a:t>和DevOps的结合</a:t>
            </a:r>
            <a:endParaRPr lang="en-TW"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32</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1774120" y="1320015"/>
            <a:ext cx="8648521" cy="1446293"/>
          </a:xfrm>
          <a:prstGeom prst="rect">
            <a:avLst/>
          </a:prstGeom>
          <a:noFill/>
        </p:spPr>
        <p:txBody>
          <a:bodyPr wrap="none" rtlCol="0">
            <a:spAutoFit/>
          </a:bodyPr>
          <a:lstStyle/>
          <a:p>
            <a:pPr algn="ctr"/>
            <a:r>
              <a:rPr lang="zh-CN" altLang="en-US" sz="4399" dirty="0">
                <a:latin typeface="STXinwei" panose="02010800040101010101" pitchFamily="2" charset="-122"/>
                <a:ea typeface="STXinwei" panose="02010800040101010101" pitchFamily="2" charset="-122"/>
              </a:rPr>
              <a:t>利用</a:t>
            </a:r>
            <a:r>
              <a:rPr lang="zh-CN" altLang="en-US" sz="4399" dirty="0">
                <a:solidFill>
                  <a:srgbClr val="C00000"/>
                </a:solidFill>
                <a:latin typeface="STXinwei" panose="02010800040101010101" pitchFamily="2" charset="-122"/>
                <a:ea typeface="STXinwei" panose="02010800040101010101" pitchFamily="2" charset="-122"/>
              </a:rPr>
              <a:t>代数元语言</a:t>
            </a:r>
            <a:r>
              <a:rPr lang="zh-CN" altLang="en-US" sz="4399" dirty="0">
                <a:latin typeface="STXinwei" panose="02010800040101010101" pitchFamily="2" charset="-122"/>
                <a:ea typeface="STXinwei" panose="02010800040101010101" pitchFamily="2" charset="-122"/>
              </a:rPr>
              <a:t>的数据封闭性：</a:t>
            </a:r>
            <a:endParaRPr lang="en-TW" sz="4399" dirty="0">
              <a:latin typeface="STXinwei" panose="02010800040101010101" pitchFamily="2" charset="-122"/>
              <a:ea typeface="STXinwei" panose="02010800040101010101" pitchFamily="2" charset="-122"/>
            </a:endParaRPr>
          </a:p>
          <a:p>
            <a:pPr algn="ctr"/>
            <a:r>
              <a:rPr lang="en-TW" sz="4399" dirty="0">
                <a:solidFill>
                  <a:srgbClr val="FF0000"/>
                </a:solidFill>
                <a:latin typeface="STXinwei" panose="02010800040101010101" pitchFamily="2" charset="-122"/>
                <a:ea typeface="STXinwei" panose="02010800040101010101" pitchFamily="2" charset="-122"/>
              </a:rPr>
              <a:t>联通跨领域</a:t>
            </a:r>
            <a:r>
              <a:rPr lang="zh-CN" altLang="en-US" sz="4399" dirty="0">
                <a:solidFill>
                  <a:srgbClr val="FF0000"/>
                </a:solidFill>
                <a:latin typeface="STXinwei" panose="02010800040101010101" pitchFamily="2" charset="-122"/>
                <a:ea typeface="STXinwei" panose="02010800040101010101" pitchFamily="2" charset="-122"/>
              </a:rPr>
              <a:t>、</a:t>
            </a:r>
            <a:r>
              <a:rPr lang="en-TW" sz="4399" dirty="0">
                <a:solidFill>
                  <a:srgbClr val="FF0000"/>
                </a:solidFill>
                <a:latin typeface="STXinwei" panose="02010800040101010101" pitchFamily="2" charset="-122"/>
                <a:ea typeface="STXinwei" panose="02010800040101010101" pitchFamily="2" charset="-122"/>
              </a:rPr>
              <a:t>多层次</a:t>
            </a:r>
            <a:r>
              <a:rPr lang="en-TW" sz="4399" dirty="0">
                <a:latin typeface="STXinwei" panose="02010800040101010101" pitchFamily="2" charset="-122"/>
                <a:ea typeface="STXinwei" panose="02010800040101010101" pitchFamily="2" charset="-122"/>
              </a:rPr>
              <a:t>的语义模型</a:t>
            </a:r>
            <a:r>
              <a:rPr lang="zh-CN" altLang="en-US" sz="4399" dirty="0">
                <a:latin typeface="STXinwei" panose="02010800040101010101" pitchFamily="2" charset="-122"/>
                <a:ea typeface="STXinwei" panose="02010800040101010101" pitchFamily="2" charset="-122"/>
              </a:rPr>
              <a:t>。</a:t>
            </a:r>
            <a:endParaRPr lang="en-US" altLang="zh-CN" sz="4399"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83250B92-5971-6545-B3BB-F3D6DABB9D6F}"/>
              </a:ext>
            </a:extLst>
          </p:cNvPr>
          <p:cNvSpPr txBox="1"/>
          <p:nvPr/>
        </p:nvSpPr>
        <p:spPr>
          <a:xfrm>
            <a:off x="4925836" y="2892602"/>
            <a:ext cx="2284600"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7270922" y="5016783"/>
            <a:ext cx="1281403"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可能性</a:t>
            </a:r>
          </a:p>
          <a:p>
            <a:pPr algn="ctr"/>
            <a:r>
              <a:rPr lang="en-TW" sz="2000" dirty="0">
                <a:solidFill>
                  <a:schemeClr val="tx1"/>
                </a:solidFill>
                <a:latin typeface="STXinwei" panose="02010800040101010101" pitchFamily="2" charset="-122"/>
                <a:ea typeface="STXinwei" panose="02010800040101010101" pitchFamily="2" charset="-122"/>
              </a:rPr>
              <a:t>描述语言</a:t>
            </a:r>
          </a:p>
        </p:txBody>
      </p:sp>
      <p:sp>
        <p:nvSpPr>
          <p:cNvPr id="7" name="Oval 6">
            <a:extLst>
              <a:ext uri="{FF2B5EF4-FFF2-40B4-BE49-F238E27FC236}">
                <a16:creationId xmlns:a16="http://schemas.microsoft.com/office/drawing/2014/main" id="{4D99C562-D95D-1E4A-82B2-FAF7AEB259BD}"/>
              </a:ext>
            </a:extLst>
          </p:cNvPr>
          <p:cNvSpPr/>
          <p:nvPr/>
        </p:nvSpPr>
        <p:spPr>
          <a:xfrm>
            <a:off x="727092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336140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5441992" y="6217623"/>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3411402" y="5016783"/>
            <a:ext cx="1195839"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5331940" y="3280455"/>
            <a:ext cx="1501507"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计算评估</a:t>
            </a:r>
          </a:p>
          <a:p>
            <a:pPr algn="ctr"/>
            <a:r>
              <a:rPr lang="en-TW" sz="2000" dirty="0">
                <a:solidFill>
                  <a:schemeClr val="tx1"/>
                </a:solidFill>
                <a:latin typeface="STXinwei" panose="02010800040101010101" pitchFamily="2" charset="-122"/>
                <a:ea typeface="STXinwei" panose="02010800040101010101" pitchFamily="2" charset="-122"/>
              </a:rPr>
              <a:t>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6833447" y="3626846"/>
            <a:ext cx="625133"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7911625" y="4618555"/>
            <a:ext cx="1"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6535739" y="5709563"/>
            <a:ext cx="1375885"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4009321" y="5709563"/>
            <a:ext cx="1620328"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4002105" y="4618555"/>
            <a:ext cx="7216"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4455150" y="3626846"/>
            <a:ext cx="876791"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545" y="5022027"/>
            <a:ext cx="1375887" cy="1031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98" y="4084876"/>
            <a:ext cx="398229" cy="398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36" b="9890"/>
          <a:stretch/>
        </p:blipFill>
        <p:spPr bwMode="auto">
          <a:xfrm>
            <a:off x="2222525" y="5474850"/>
            <a:ext cx="713695" cy="358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 Introduction To Ansible Playbooks | by Michael Jonaitis | Medium">
            <a:extLst>
              <a:ext uri="{FF2B5EF4-FFF2-40B4-BE49-F238E27FC236}">
                <a16:creationId xmlns:a16="http://schemas.microsoft.com/office/drawing/2014/main" id="{38B452BE-C082-FB43-B02F-624D5DF7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23" y="6007324"/>
            <a:ext cx="716743" cy="440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itHub logo PNG">
            <a:extLst>
              <a:ext uri="{FF2B5EF4-FFF2-40B4-BE49-F238E27FC236}">
                <a16:creationId xmlns:a16="http://schemas.microsoft.com/office/drawing/2014/main" id="{BEADFFDE-3783-454E-B092-A76E4BA8A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848" y="5140221"/>
            <a:ext cx="2083220" cy="692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E118B-199F-1748-B834-15A03B910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71" y="4081946"/>
            <a:ext cx="377090" cy="4188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cker Logo, history, meaning, symbol, PNG">
            <a:extLst>
              <a:ext uri="{FF2B5EF4-FFF2-40B4-BE49-F238E27FC236}">
                <a16:creationId xmlns:a16="http://schemas.microsoft.com/office/drawing/2014/main" id="{44621F4F-3BCA-9A4E-A87E-CD3AC91FA5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2284218" y="6004676"/>
            <a:ext cx="590308" cy="4996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ubernetes – Logos Download">
            <a:extLst>
              <a:ext uri="{FF2B5EF4-FFF2-40B4-BE49-F238E27FC236}">
                <a16:creationId xmlns:a16="http://schemas.microsoft.com/office/drawing/2014/main" id="{3382F4FD-E1BC-DF46-9AF8-71EA7A2B7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32" y="5653926"/>
            <a:ext cx="867083" cy="4408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stio Logo [ Download - Logo - icon ] png svg">
            <a:extLst>
              <a:ext uri="{FF2B5EF4-FFF2-40B4-BE49-F238E27FC236}">
                <a16:creationId xmlns:a16="http://schemas.microsoft.com/office/drawing/2014/main" id="{C30B81E7-3198-A549-BB4B-9AEDBEF1E1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033" y="5075875"/>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131C9D7-3C90-3C4F-B4CB-9300B4667C75}"/>
              </a:ext>
            </a:extLst>
          </p:cNvPr>
          <p:cNvPicPr>
            <a:picLocks noChangeAspect="1"/>
          </p:cNvPicPr>
          <p:nvPr/>
        </p:nvPicPr>
        <p:blipFill>
          <a:blip r:embed="rId12"/>
          <a:stretch>
            <a:fillRect/>
          </a:stretch>
        </p:blipFill>
        <p:spPr>
          <a:xfrm>
            <a:off x="5386401" y="5596715"/>
            <a:ext cx="1411339" cy="450940"/>
          </a:xfrm>
          <a:prstGeom prst="rect">
            <a:avLst/>
          </a:prstGeom>
        </p:spPr>
      </p:pic>
      <p:pic>
        <p:nvPicPr>
          <p:cNvPr id="2050" name="Picture 2" descr="Meta-Wiki">
            <a:extLst>
              <a:ext uri="{FF2B5EF4-FFF2-40B4-BE49-F238E27FC236}">
                <a16:creationId xmlns:a16="http://schemas.microsoft.com/office/drawing/2014/main" id="{47D605DB-0B57-264A-8DCE-5CC02E594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95" y="3950263"/>
            <a:ext cx="896952" cy="896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ytics - Magnolia CMS Extension | Magnolia Headless CMS">
            <a:extLst>
              <a:ext uri="{FF2B5EF4-FFF2-40B4-BE49-F238E27FC236}">
                <a16:creationId xmlns:a16="http://schemas.microsoft.com/office/drawing/2014/main" id="{AB542E36-0FE7-CE40-B29C-E7E6887A8D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636" y="5530239"/>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3FE11-2FC2-9F41-A552-0A7193CDCF29}"/>
              </a:ext>
            </a:extLst>
          </p:cNvPr>
          <p:cNvSpPr txBox="1"/>
          <p:nvPr/>
        </p:nvSpPr>
        <p:spPr>
          <a:xfrm>
            <a:off x="6833447" y="3252763"/>
            <a:ext cx="220445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网页集合范畴(Page)</a:t>
            </a:r>
          </a:p>
        </p:txBody>
      </p:sp>
      <p:sp>
        <p:nvSpPr>
          <p:cNvPr id="31" name="TextBox 30">
            <a:extLst>
              <a:ext uri="{FF2B5EF4-FFF2-40B4-BE49-F238E27FC236}">
                <a16:creationId xmlns:a16="http://schemas.microsoft.com/office/drawing/2014/main" id="{B1619C2C-1143-8947-9AA7-16C1123BB10D}"/>
              </a:ext>
            </a:extLst>
          </p:cNvPr>
          <p:cNvSpPr txBox="1"/>
          <p:nvPr/>
        </p:nvSpPr>
        <p:spPr>
          <a:xfrm>
            <a:off x="8653002" y="4721478"/>
            <a:ext cx="208582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文件集合范畴(File)</a:t>
            </a:r>
          </a:p>
        </p:txBody>
      </p:sp>
      <p:sp>
        <p:nvSpPr>
          <p:cNvPr id="32" name="TextBox 31">
            <a:extLst>
              <a:ext uri="{FF2B5EF4-FFF2-40B4-BE49-F238E27FC236}">
                <a16:creationId xmlns:a16="http://schemas.microsoft.com/office/drawing/2014/main" id="{C3BD202C-88FF-3647-A793-25D591D91D5F}"/>
              </a:ext>
            </a:extLst>
          </p:cNvPr>
          <p:cNvSpPr txBox="1"/>
          <p:nvPr/>
        </p:nvSpPr>
        <p:spPr>
          <a:xfrm>
            <a:off x="960413" y="4662549"/>
            <a:ext cx="242406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服务集合范畴(Service)</a:t>
            </a:r>
          </a:p>
        </p:txBody>
      </p:sp>
      <p:pic>
        <p:nvPicPr>
          <p:cNvPr id="2054" name="Picture 6" descr="Vagrant Logo transparent PNG - StickPNG">
            <a:extLst>
              <a:ext uri="{FF2B5EF4-FFF2-40B4-BE49-F238E27FC236}">
                <a16:creationId xmlns:a16="http://schemas.microsoft.com/office/drawing/2014/main" id="{8BF0F662-B860-0D4E-8BA0-BEFE72974E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968" y="6236140"/>
            <a:ext cx="408889" cy="4996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9E7BD97-EA86-774D-B7EC-919EDCB664A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01760" y="4957362"/>
            <a:ext cx="580622" cy="580622"/>
          </a:xfrm>
          <a:prstGeom prst="rect">
            <a:avLst/>
          </a:prstGeom>
        </p:spPr>
      </p:pic>
      <p:pic>
        <p:nvPicPr>
          <p:cNvPr id="35" name="Google Shape;638;p68">
            <a:extLst>
              <a:ext uri="{FF2B5EF4-FFF2-40B4-BE49-F238E27FC236}">
                <a16:creationId xmlns:a16="http://schemas.microsoft.com/office/drawing/2014/main" id="{3F0D3CF0-7162-6D41-831C-6EB9431C1480}"/>
              </a:ext>
            </a:extLst>
          </p:cNvPr>
          <p:cNvPicPr preferRelativeResize="0"/>
          <p:nvPr/>
        </p:nvPicPr>
        <p:blipFill>
          <a:blip r:embed="rId17">
            <a:alphaModFix/>
          </a:blip>
          <a:stretch>
            <a:fillRect/>
          </a:stretch>
        </p:blipFill>
        <p:spPr>
          <a:xfrm>
            <a:off x="701575" y="5040107"/>
            <a:ext cx="476419" cy="520840"/>
          </a:xfrm>
          <a:prstGeom prst="rect">
            <a:avLst/>
          </a:prstGeom>
          <a:noFill/>
          <a:ln>
            <a:noFill/>
          </a:ln>
        </p:spPr>
      </p:pic>
    </p:spTree>
    <p:extLst>
      <p:ext uri="{BB962C8B-B14F-4D97-AF65-F5344CB8AC3E}">
        <p14:creationId xmlns:p14="http://schemas.microsoft.com/office/powerpoint/2010/main" val="29882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5250848" y="2253333"/>
            <a:ext cx="1549600" cy="1721379"/>
          </a:xfrm>
          <a:prstGeom prst="rect">
            <a:avLst/>
          </a:prstGeom>
          <a:noFill/>
          <a:ln>
            <a:noFill/>
          </a:ln>
        </p:spPr>
      </p:pic>
      <p:sp>
        <p:nvSpPr>
          <p:cNvPr id="654" name="Google Shape;654;p69"/>
          <p:cNvSpPr txBox="1"/>
          <p:nvPr/>
        </p:nvSpPr>
        <p:spPr>
          <a:xfrm>
            <a:off x="5250848" y="1587833"/>
            <a:ext cx="1549600"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Page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网页</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9234381" y="2321333"/>
            <a:ext cx="1664669" cy="1397249"/>
          </a:xfrm>
          <a:prstGeom prst="rect">
            <a:avLst/>
          </a:prstGeom>
          <a:noFill/>
          <a:ln>
            <a:noFill/>
          </a:ln>
        </p:spPr>
      </p:pic>
      <p:cxnSp>
        <p:nvCxnSpPr>
          <p:cNvPr id="657" name="Google Shape;657;p69"/>
          <p:cNvCxnSpPr/>
          <p:nvPr/>
        </p:nvCxnSpPr>
        <p:spPr>
          <a:xfrm>
            <a:off x="8006998" y="2159267"/>
            <a:ext cx="20800" cy="39168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3885598" y="2197267"/>
            <a:ext cx="12800" cy="38408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401168" y="5105920"/>
            <a:ext cx="540330" cy="595119"/>
          </a:xfrm>
          <a:prstGeom prst="rect">
            <a:avLst/>
          </a:prstGeom>
          <a:noFill/>
          <a:ln>
            <a:noFill/>
          </a:ln>
        </p:spPr>
      </p:pic>
      <p:pic>
        <p:nvPicPr>
          <p:cNvPr id="660" name="Google Shape;660;p69"/>
          <p:cNvPicPr preferRelativeResize="0"/>
          <p:nvPr/>
        </p:nvPicPr>
        <p:blipFill>
          <a:blip r:embed="rId6">
            <a:alphaModFix/>
          </a:blip>
          <a:stretch>
            <a:fillRect/>
          </a:stretch>
        </p:blipFill>
        <p:spPr>
          <a:xfrm>
            <a:off x="9074400" y="4192418"/>
            <a:ext cx="1940957" cy="1546700"/>
          </a:xfrm>
          <a:prstGeom prst="rect">
            <a:avLst/>
          </a:prstGeom>
          <a:noFill/>
          <a:ln>
            <a:noFill/>
          </a:ln>
        </p:spPr>
      </p:pic>
      <p:sp>
        <p:nvSpPr>
          <p:cNvPr id="662" name="Google Shape;662;p69"/>
          <p:cNvSpPr txBox="1"/>
          <p:nvPr/>
        </p:nvSpPr>
        <p:spPr>
          <a:xfrm>
            <a:off x="1204614" y="1384531"/>
            <a:ext cx="1549600" cy="738800"/>
          </a:xfrm>
          <a:prstGeom prst="rect">
            <a:avLst/>
          </a:prstGeom>
          <a:noFill/>
          <a:ln>
            <a:noFill/>
          </a:ln>
        </p:spPr>
        <p:txBody>
          <a:bodyPr spcFirstLastPara="1" wrap="square" lIns="121900" tIns="121900" rIns="121900" bIns="121900" anchor="ctr" anchorCtr="0">
            <a:noAutofit/>
          </a:bodyPr>
          <a:lstStyle/>
          <a:p>
            <a:pPr algn="ctr"/>
            <a:r>
              <a:rPr lang="en" sz="3200" b="1" dirty="0">
                <a:latin typeface="Lato"/>
                <a:ea typeface="Lato"/>
                <a:cs typeface="Lato"/>
                <a:sym typeface="Lato"/>
              </a:rPr>
              <a:t>File</a:t>
            </a:r>
          </a:p>
          <a:p>
            <a:pPr algn="ctr"/>
            <a:r>
              <a:rPr lang="en-US" altLang="zh-CN" sz="3200" b="1" dirty="0">
                <a:latin typeface="Lato"/>
                <a:ea typeface="Lato"/>
                <a:cs typeface="Lato"/>
                <a:sym typeface="Lato"/>
              </a:rPr>
              <a:t>(</a:t>
            </a:r>
            <a:r>
              <a:rPr lang="zh-CN" altLang="en-US" sz="3200" b="1" dirty="0">
                <a:latin typeface="Lato"/>
                <a:ea typeface="Lato"/>
                <a:cs typeface="Lato"/>
                <a:sym typeface="Lato"/>
              </a:rPr>
              <a:t>文件</a:t>
            </a:r>
            <a:r>
              <a:rPr lang="en-US" altLang="zh-CN" sz="3200" b="1" dirty="0">
                <a:latin typeface="Lato"/>
                <a:ea typeface="Lato"/>
                <a:cs typeface="Lato"/>
                <a:sym typeface="Lato"/>
              </a:rPr>
              <a:t>)</a:t>
            </a:r>
            <a:endParaRPr sz="3200" b="1" dirty="0">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1979414" y="4261914"/>
            <a:ext cx="1549600" cy="1404785"/>
          </a:xfrm>
          <a:prstGeom prst="rect">
            <a:avLst/>
          </a:prstGeom>
          <a:noFill/>
          <a:ln>
            <a:noFill/>
          </a:ln>
        </p:spPr>
      </p:pic>
      <p:pic>
        <p:nvPicPr>
          <p:cNvPr id="664" name="Google Shape;664;p69"/>
          <p:cNvPicPr preferRelativeResize="0"/>
          <p:nvPr/>
        </p:nvPicPr>
        <p:blipFill>
          <a:blip r:embed="rId8">
            <a:alphaModFix/>
          </a:blip>
          <a:stretch>
            <a:fillRect/>
          </a:stretch>
        </p:blipFill>
        <p:spPr>
          <a:xfrm>
            <a:off x="509346" y="4457117"/>
            <a:ext cx="1126435" cy="1017288"/>
          </a:xfrm>
          <a:prstGeom prst="rect">
            <a:avLst/>
          </a:prstGeom>
          <a:noFill/>
          <a:ln>
            <a:noFill/>
          </a:ln>
        </p:spPr>
      </p:pic>
      <p:pic>
        <p:nvPicPr>
          <p:cNvPr id="665" name="Google Shape;665;p69"/>
          <p:cNvPicPr preferRelativeResize="0"/>
          <p:nvPr/>
        </p:nvPicPr>
        <p:blipFill>
          <a:blip r:embed="rId9">
            <a:alphaModFix/>
          </a:blip>
          <a:stretch>
            <a:fillRect/>
          </a:stretch>
        </p:blipFill>
        <p:spPr>
          <a:xfrm>
            <a:off x="365097" y="2465174"/>
            <a:ext cx="3107635" cy="1297695"/>
          </a:xfrm>
          <a:prstGeom prst="rect">
            <a:avLst/>
          </a:prstGeom>
          <a:noFill/>
          <a:ln>
            <a:noFill/>
          </a:ln>
        </p:spPr>
      </p:pic>
      <p:sp>
        <p:nvSpPr>
          <p:cNvPr id="666" name="Google Shape;666;p69"/>
          <p:cNvSpPr/>
          <p:nvPr/>
        </p:nvSpPr>
        <p:spPr>
          <a:xfrm>
            <a:off x="251181" y="4028867"/>
            <a:ext cx="11694400" cy="2560400"/>
          </a:xfrm>
          <a:prstGeom prst="roundRect">
            <a:avLst>
              <a:gd name="adj" fmla="val 16667"/>
            </a:avLst>
          </a:prstGeom>
          <a:noFill/>
          <a:ln w="38100" cap="flat" cmpd="sng">
            <a:solidFill>
              <a:srgbClr val="FF0000"/>
            </a:solidFill>
            <a:prstDash val="dash"/>
            <a:round/>
            <a:headEnd type="none" w="sm" len="sm"/>
            <a:tailEnd type="none" w="sm" len="sm"/>
          </a:ln>
        </p:spPr>
        <p:txBody>
          <a:bodyPr spcFirstLastPara="1" wrap="square" lIns="121900" tIns="121900" rIns="121900" bIns="121900" anchor="b" anchorCtr="0">
            <a:noAutofit/>
          </a:bodyPr>
          <a:lstStyle/>
          <a:p>
            <a:pPr algn="ctr"/>
            <a:r>
              <a:rPr lang="en" sz="2667" b="1"/>
              <a:t>Institutionalized Data Assets (Namespaces)</a:t>
            </a:r>
            <a:endParaRPr sz="2667" b="1"/>
          </a:p>
        </p:txBody>
      </p:sp>
      <p:sp>
        <p:nvSpPr>
          <p:cNvPr id="18" name="Title 1">
            <a:extLst>
              <a:ext uri="{FF2B5EF4-FFF2-40B4-BE49-F238E27FC236}">
                <a16:creationId xmlns:a16="http://schemas.microsoft.com/office/drawing/2014/main" id="{816CE36B-957C-F140-BE73-681AD756C348}"/>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元宇宙中的三类数据资产</a:t>
            </a:r>
            <a:endParaRPr lang="en-TW" sz="179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9212544" y="1726374"/>
            <a:ext cx="1664668"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Service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服务</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94634" y="4215526"/>
            <a:ext cx="1662193" cy="1662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9" t="7715" r="10365" b="10075"/>
          <a:stretch/>
        </p:blipFill>
        <p:spPr bwMode="auto">
          <a:xfrm>
            <a:off x="3755570" y="2115062"/>
            <a:ext cx="4690181" cy="2147189"/>
          </a:xfrm>
          <a:prstGeom prst="rect">
            <a:avLst/>
          </a:prstGeom>
          <a:noFill/>
          <a:effectLst>
            <a:reflection blurRad="6350" endPos="90000" dir="5400000" sy="-100000" algn="bl" rotWithShape="0"/>
          </a:effectLst>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10882495" y="4224244"/>
            <a:ext cx="715865" cy="600859"/>
          </a:xfrm>
          <a:prstGeom prst="rect">
            <a:avLst/>
          </a:prstGeom>
          <a:noFill/>
          <a:ln>
            <a:noFill/>
          </a:ln>
        </p:spPr>
      </p:pic>
      <p:sp>
        <p:nvSpPr>
          <p:cNvPr id="630" name="Google Shape;630;p68"/>
          <p:cNvSpPr/>
          <p:nvPr/>
        </p:nvSpPr>
        <p:spPr>
          <a:xfrm>
            <a:off x="524922" y="3224443"/>
            <a:ext cx="2556000" cy="9976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dirty="0" err="1">
                <a:latin typeface="STXinwei" panose="02010800040101010101" pitchFamily="2" charset="-122"/>
                <a:ea typeface="STXinwei" panose="02010800040101010101" pitchFamily="2" charset="-122"/>
              </a:rPr>
              <a:t>可靠性</a:t>
            </a:r>
            <a:r>
              <a:rPr lang="en" sz="1600" dirty="0">
                <a:latin typeface="STXinwei" panose="02010800040101010101" pitchFamily="2" charset="-122"/>
                <a:ea typeface="STXinwei" panose="02010800040101010101" pitchFamily="2" charset="-122"/>
              </a:rPr>
              <a:t> </a:t>
            </a:r>
            <a:endParaRPr sz="1600" dirty="0">
              <a:latin typeface="STXinwei" panose="02010800040101010101" pitchFamily="2" charset="-122"/>
              <a:ea typeface="STXinwei" panose="02010800040101010101" pitchFamily="2" charset="-122"/>
            </a:endParaRPr>
          </a:p>
          <a:p>
            <a:pPr algn="ctr"/>
            <a:r>
              <a:rPr lang="en" sz="1600" dirty="0" err="1">
                <a:solidFill>
                  <a:schemeClr val="lt1"/>
                </a:solidFill>
                <a:latin typeface="STXinwei" panose="02010800040101010101" pitchFamily="2" charset="-122"/>
                <a:ea typeface="STXinwei" panose="02010800040101010101" pitchFamily="2" charset="-122"/>
              </a:rPr>
              <a:t>通过版本控制</a:t>
            </a:r>
            <a:r>
              <a:rPr lang="zh-CN" altLang="en-US" sz="1600" dirty="0">
                <a:solidFill>
                  <a:schemeClr val="lt1"/>
                </a:solidFill>
                <a:latin typeface="STXinwei" panose="02010800040101010101" pitchFamily="2" charset="-122"/>
                <a:ea typeface="STXinwei" panose="02010800040101010101" pitchFamily="2" charset="-122"/>
              </a:rPr>
              <a:t>、</a:t>
            </a:r>
            <a:r>
              <a:rPr lang="en" sz="1600" dirty="0" err="1">
                <a:solidFill>
                  <a:schemeClr val="lt1"/>
                </a:solidFill>
                <a:latin typeface="STXinwei" panose="02010800040101010101" pitchFamily="2" charset="-122"/>
                <a:ea typeface="STXinwei" panose="02010800040101010101" pitchFamily="2" charset="-122"/>
              </a:rPr>
              <a:t>随机事件和时序逻辑</a:t>
            </a:r>
            <a:r>
              <a:rPr lang="zh-CN" altLang="en-US" sz="1600" dirty="0">
                <a:solidFill>
                  <a:schemeClr val="lt1"/>
                </a:solidFill>
                <a:latin typeface="STXinwei" panose="02010800040101010101" pitchFamily="2" charset="-122"/>
                <a:ea typeface="STXinwei" panose="02010800040101010101" pitchFamily="2" charset="-122"/>
              </a:rPr>
              <a:t>，保障数据的安全</a:t>
            </a:r>
            <a:endParaRPr sz="1600" dirty="0">
              <a:solidFill>
                <a:schemeClr val="lt1"/>
              </a:solidFill>
              <a:latin typeface="STXinwei" panose="02010800040101010101" pitchFamily="2" charset="-122"/>
              <a:ea typeface="STXinwei" panose="02010800040101010101" pitchFamily="2" charset="-122"/>
            </a:endParaRPr>
          </a:p>
        </p:txBody>
      </p:sp>
      <p:sp>
        <p:nvSpPr>
          <p:cNvPr id="631" name="Google Shape;631;p68"/>
          <p:cNvSpPr/>
          <p:nvPr/>
        </p:nvSpPr>
        <p:spPr>
          <a:xfrm>
            <a:off x="4691606" y="1058954"/>
            <a:ext cx="2556000" cy="997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精确性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浏览器的渲染功能</a:t>
            </a:r>
            <a:r>
              <a:rPr lang="zh-CN" altLang="en-US" sz="1600" dirty="0">
                <a:solidFill>
                  <a:schemeClr val="lt1"/>
                </a:solidFill>
                <a:latin typeface="STXinwei" panose="02010800040101010101" pitchFamily="2" charset="-122"/>
                <a:ea typeface="STXinwei" panose="02010800040101010101" pitchFamily="2" charset="-122"/>
              </a:rPr>
              <a:t>，可</a:t>
            </a:r>
            <a:r>
              <a:rPr lang="zh-TW" altLang="en-US" sz="1600" dirty="0">
                <a:solidFill>
                  <a:schemeClr val="lt1"/>
                </a:solidFill>
                <a:latin typeface="STXinwei" panose="02010800040101010101" pitchFamily="2" charset="-122"/>
                <a:ea typeface="STXinwei" panose="02010800040101010101" pitchFamily="2" charset="-122"/>
              </a:rPr>
              <a:t>将任何信息格式</a:t>
            </a:r>
            <a:r>
              <a:rPr lang="zh-CN" altLang="en-US" sz="1600" dirty="0">
                <a:solidFill>
                  <a:schemeClr val="lt1"/>
                </a:solidFill>
                <a:latin typeface="STXinwei" panose="02010800040101010101" pitchFamily="2" charset="-122"/>
                <a:ea typeface="STXinwei" panose="02010800040101010101" pitchFamily="2" charset="-122"/>
              </a:rPr>
              <a:t>，以贴切的格式，呈现给用户。</a:t>
            </a:r>
            <a:endParaRPr lang="zh-TW" altLang="en-US" sz="1600" dirty="0">
              <a:solidFill>
                <a:schemeClr val="lt1"/>
              </a:solidFill>
              <a:latin typeface="STXinwei" panose="02010800040101010101" pitchFamily="2" charset="-122"/>
              <a:ea typeface="STXinwei" panose="02010800040101010101" pitchFamily="2" charset="-122"/>
            </a:endParaRPr>
          </a:p>
        </p:txBody>
      </p:sp>
      <p:sp>
        <p:nvSpPr>
          <p:cNvPr id="632" name="Google Shape;632;p68"/>
          <p:cNvSpPr/>
          <p:nvPr/>
        </p:nvSpPr>
        <p:spPr>
          <a:xfrm>
            <a:off x="8921684" y="3110743"/>
            <a:ext cx="2556000" cy="997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可终止性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根据计算资源的需求、及时部署计算资源和服务，保障系统的活性</a:t>
            </a:r>
          </a:p>
        </p:txBody>
      </p:sp>
      <p:pic>
        <p:nvPicPr>
          <p:cNvPr id="634" name="Google Shape;634;p68"/>
          <p:cNvPicPr preferRelativeResize="0"/>
          <p:nvPr/>
        </p:nvPicPr>
        <p:blipFill>
          <a:blip r:embed="rId5">
            <a:alphaModFix/>
          </a:blip>
          <a:stretch>
            <a:fillRect/>
          </a:stretch>
        </p:blipFill>
        <p:spPr>
          <a:xfrm>
            <a:off x="7331018" y="1571827"/>
            <a:ext cx="433090" cy="431454"/>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9386708" y="4247710"/>
            <a:ext cx="653244" cy="577393"/>
          </a:xfrm>
          <a:prstGeom prst="rect">
            <a:avLst/>
          </a:prstGeom>
          <a:noFill/>
          <a:ln>
            <a:noFill/>
          </a:ln>
        </p:spPr>
      </p:pic>
      <p:pic>
        <p:nvPicPr>
          <p:cNvPr id="637" name="Google Shape;637;p68"/>
          <p:cNvPicPr preferRelativeResize="0"/>
          <p:nvPr/>
        </p:nvPicPr>
        <p:blipFill rotWithShape="1">
          <a:blip r:embed="rId7">
            <a:alphaModFix/>
          </a:blip>
          <a:srcRect r="64778"/>
          <a:stretch/>
        </p:blipFill>
        <p:spPr>
          <a:xfrm>
            <a:off x="9501388" y="2342395"/>
            <a:ext cx="423883" cy="577393"/>
          </a:xfrm>
          <a:prstGeom prst="rect">
            <a:avLst/>
          </a:prstGeom>
          <a:noFill/>
          <a:ln>
            <a:noFill/>
          </a:ln>
        </p:spPr>
      </p:pic>
      <p:pic>
        <p:nvPicPr>
          <p:cNvPr id="639" name="Google Shape;639;p68"/>
          <p:cNvPicPr preferRelativeResize="0"/>
          <p:nvPr/>
        </p:nvPicPr>
        <p:blipFill>
          <a:blip r:embed="rId8">
            <a:alphaModFix/>
          </a:blip>
          <a:stretch>
            <a:fillRect/>
          </a:stretch>
        </p:blipFill>
        <p:spPr>
          <a:xfrm>
            <a:off x="1236522" y="2631092"/>
            <a:ext cx="1132800" cy="473008"/>
          </a:xfrm>
          <a:prstGeom prst="rect">
            <a:avLst/>
          </a:prstGeom>
          <a:noFill/>
          <a:ln>
            <a:noFill/>
          </a:ln>
        </p:spPr>
      </p:pic>
      <p:pic>
        <p:nvPicPr>
          <p:cNvPr id="640" name="Google Shape;640;p68"/>
          <p:cNvPicPr preferRelativeResize="0"/>
          <p:nvPr/>
        </p:nvPicPr>
        <p:blipFill>
          <a:blip r:embed="rId9">
            <a:alphaModFix/>
          </a:blip>
          <a:stretch>
            <a:fillRect/>
          </a:stretch>
        </p:blipFill>
        <p:spPr>
          <a:xfrm>
            <a:off x="4161100" y="1599570"/>
            <a:ext cx="447094" cy="445370"/>
          </a:xfrm>
          <a:prstGeom prst="rect">
            <a:avLst/>
          </a:prstGeom>
          <a:noFill/>
          <a:ln>
            <a:noFill/>
          </a:ln>
        </p:spPr>
      </p:pic>
      <p:pic>
        <p:nvPicPr>
          <p:cNvPr id="641" name="Google Shape;641;p68"/>
          <p:cNvPicPr preferRelativeResize="0"/>
          <p:nvPr/>
        </p:nvPicPr>
        <p:blipFill>
          <a:blip r:embed="rId10">
            <a:alphaModFix/>
          </a:blip>
          <a:stretch>
            <a:fillRect/>
          </a:stretch>
        </p:blipFill>
        <p:spPr>
          <a:xfrm>
            <a:off x="7331018" y="1058957"/>
            <a:ext cx="447091" cy="445367"/>
          </a:xfrm>
          <a:prstGeom prst="rect">
            <a:avLst/>
          </a:prstGeom>
          <a:noFill/>
          <a:ln>
            <a:noFill/>
          </a:ln>
        </p:spPr>
      </p:pic>
      <p:pic>
        <p:nvPicPr>
          <p:cNvPr id="642" name="Google Shape;642;p68"/>
          <p:cNvPicPr preferRelativeResize="0"/>
          <p:nvPr/>
        </p:nvPicPr>
        <p:blipFill>
          <a:blip r:embed="rId11">
            <a:alphaModFix/>
          </a:blip>
          <a:stretch>
            <a:fillRect/>
          </a:stretch>
        </p:blipFill>
        <p:spPr>
          <a:xfrm>
            <a:off x="4175089" y="1058954"/>
            <a:ext cx="433105" cy="445370"/>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793" y="4444150"/>
            <a:ext cx="1411339" cy="469344"/>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联通语义的系统代数</a:t>
            </a:r>
            <a:endParaRPr lang="en-TW" sz="179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3"/>
          <a:stretch>
            <a:fillRect/>
          </a:stretch>
        </p:blipFill>
        <p:spPr>
          <a:xfrm>
            <a:off x="2089998" y="4444150"/>
            <a:ext cx="1411339" cy="450940"/>
          </a:xfrm>
          <a:prstGeom prst="rect">
            <a:avLst/>
          </a:prstGeom>
        </p:spPr>
      </p:pic>
      <p:pic>
        <p:nvPicPr>
          <p:cNvPr id="36" name="Picture 6" descr="Vagrant Logo transparent PNG - StickPNG">
            <a:extLst>
              <a:ext uri="{FF2B5EF4-FFF2-40B4-BE49-F238E27FC236}">
                <a16:creationId xmlns:a16="http://schemas.microsoft.com/office/drawing/2014/main" id="{8A6BC0AE-472E-8D45-9E83-3592D486FB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99683" y="4262251"/>
            <a:ext cx="519441" cy="634735"/>
          </a:xfrm>
          <a:prstGeom prst="rect">
            <a:avLst/>
          </a:prstGeom>
          <a:noFill/>
          <a:extLst>
            <a:ext uri="{909E8E84-426E-40DD-AFC4-6F175D3DCCD1}">
              <a14:hiddenFill xmlns:a14="http://schemas.microsoft.com/office/drawing/2010/main">
                <a:solidFill>
                  <a:srgbClr val="FFFFFF"/>
                </a:solidFill>
              </a14:hiddenFill>
            </a:ext>
          </a:extLst>
        </p:spPr>
      </p:pic>
      <p:pic>
        <p:nvPicPr>
          <p:cNvPr id="37" name="Google Shape;638;p68">
            <a:extLst>
              <a:ext uri="{FF2B5EF4-FFF2-40B4-BE49-F238E27FC236}">
                <a16:creationId xmlns:a16="http://schemas.microsoft.com/office/drawing/2014/main" id="{12806AF0-5068-6446-9877-828FFEB2FE2B}"/>
              </a:ext>
            </a:extLst>
          </p:cNvPr>
          <p:cNvPicPr preferRelativeResize="0"/>
          <p:nvPr/>
        </p:nvPicPr>
        <p:blipFill>
          <a:blip r:embed="rId15">
            <a:alphaModFix/>
          </a:blip>
          <a:stretch>
            <a:fillRect/>
          </a:stretch>
        </p:blipFill>
        <p:spPr>
          <a:xfrm>
            <a:off x="8619069" y="4299298"/>
            <a:ext cx="605229" cy="601886"/>
          </a:xfrm>
          <a:prstGeom prst="rect">
            <a:avLst/>
          </a:prstGeom>
          <a:noFill/>
          <a:ln>
            <a:noFill/>
          </a:ln>
        </p:spPr>
      </p:pic>
      <p:pic>
        <p:nvPicPr>
          <p:cNvPr id="38" name="Picture 2" descr="An Introduction To Ansible Playbooks | by Michael Jonaitis | Medium">
            <a:extLst>
              <a:ext uri="{FF2B5EF4-FFF2-40B4-BE49-F238E27FC236}">
                <a16:creationId xmlns:a16="http://schemas.microsoft.com/office/drawing/2014/main" id="{B99F3823-A084-1F40-9D79-3DCED91135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8589" y="2329959"/>
            <a:ext cx="1241069" cy="76330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F9462F54-48CE-1E42-817E-67C68FF4B4ED}"/>
              </a:ext>
            </a:extLst>
          </p:cNvPr>
          <p:cNvSpPr>
            <a:spLocks noGrp="1"/>
          </p:cNvSpPr>
          <p:nvPr>
            <p:ph type="title"/>
          </p:nvPr>
        </p:nvSpPr>
        <p:spPr>
          <a:xfrm>
            <a:off x="5227306" y="3364081"/>
            <a:ext cx="1736436" cy="763301"/>
          </a:xfrm>
        </p:spPr>
        <p:txBody>
          <a:bodyPr>
            <a:noAutofit/>
          </a:bodyPr>
          <a:lstStyle/>
          <a:p>
            <a:pPr algn="ctr"/>
            <a:r>
              <a:rPr lang="zh-CN" altLang="en-US" dirty="0">
                <a:solidFill>
                  <a:srgbClr val="C00000"/>
                </a:solidFill>
                <a:latin typeface="STXinwei" panose="02010800040101010101" pitchFamily="2" charset="-122"/>
                <a:ea typeface="STXinwei" panose="02010800040101010101" pitchFamily="2" charset="-122"/>
              </a:rPr>
              <a:t>系统代数</a:t>
            </a:r>
            <a:r>
              <a:rPr lang="en-US" altLang="zh-CN" dirty="0">
                <a:solidFill>
                  <a:srgbClr val="C00000"/>
                </a:solidFill>
                <a:latin typeface="STXinwei" panose="02010800040101010101" pitchFamily="2" charset="-122"/>
                <a:ea typeface="STXinwei" panose="02010800040101010101" pitchFamily="2" charset="-122"/>
              </a:rPr>
              <a:t>(</a:t>
            </a:r>
            <a:r>
              <a:rPr lang="en-US" altLang="zh-CN" dirty="0" err="1">
                <a:solidFill>
                  <a:srgbClr val="C00000"/>
                </a:solidFill>
                <a:latin typeface="STXinwei" panose="02010800040101010101" pitchFamily="2" charset="-122"/>
                <a:ea typeface="STXinwei" panose="02010800040101010101" pitchFamily="2" charset="-122"/>
              </a:rPr>
              <a:t>AoS</a:t>
            </a:r>
            <a:r>
              <a:rPr lang="en-US" altLang="zh-CN" dirty="0">
                <a:solidFill>
                  <a:srgbClr val="C00000"/>
                </a:solidFill>
                <a:latin typeface="STXinwei" panose="02010800040101010101" pitchFamily="2" charset="-122"/>
                <a:ea typeface="STXinwei" panose="02010800040101010101" pitchFamily="2" charset="-122"/>
              </a:rPr>
              <a:t>)</a:t>
            </a:r>
            <a:endParaRPr lang="en-TW" sz="2800" dirty="0">
              <a:solidFill>
                <a:srgbClr val="C00000"/>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85D195C6-04DF-004E-9DBD-31943F02051D}"/>
              </a:ext>
            </a:extLst>
          </p:cNvPr>
          <p:cNvPicPr>
            <a:picLocks noChangeAspect="1"/>
          </p:cNvPicPr>
          <p:nvPr/>
        </p:nvPicPr>
        <p:blipFill>
          <a:blip r:embed="rId17"/>
          <a:stretch>
            <a:fillRect/>
          </a:stretch>
        </p:blipFill>
        <p:spPr>
          <a:xfrm>
            <a:off x="5112873" y="5511270"/>
            <a:ext cx="1971016" cy="1359442"/>
          </a:xfrm>
          <a:prstGeom prst="rect">
            <a:avLst/>
          </a:prstGeom>
        </p:spPr>
      </p:pic>
      <p:pic>
        <p:nvPicPr>
          <p:cNvPr id="4" name="Graphic 3" descr="Computer">
            <a:extLst>
              <a:ext uri="{FF2B5EF4-FFF2-40B4-BE49-F238E27FC236}">
                <a16:creationId xmlns:a16="http://schemas.microsoft.com/office/drawing/2014/main" id="{F3A45098-AFAA-0345-869A-10FCDA3BD0D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06908" y="5943600"/>
            <a:ext cx="914400" cy="914400"/>
          </a:xfrm>
          <a:prstGeom prst="rect">
            <a:avLst/>
          </a:prstGeom>
        </p:spPr>
      </p:pic>
      <p:pic>
        <p:nvPicPr>
          <p:cNvPr id="6" name="Graphic 5" descr="Smart Phone">
            <a:extLst>
              <a:ext uri="{FF2B5EF4-FFF2-40B4-BE49-F238E27FC236}">
                <a16:creationId xmlns:a16="http://schemas.microsoft.com/office/drawing/2014/main" id="{8E619469-458A-0B46-A9F0-F71F921D11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08883" y="5943600"/>
            <a:ext cx="914400" cy="914400"/>
          </a:xfrm>
          <a:prstGeom prst="rect">
            <a:avLst/>
          </a:prstGeom>
        </p:spPr>
      </p:pic>
      <p:pic>
        <p:nvPicPr>
          <p:cNvPr id="8" name="Graphic 7" descr="Internet">
            <a:extLst>
              <a:ext uri="{FF2B5EF4-FFF2-40B4-BE49-F238E27FC236}">
                <a16:creationId xmlns:a16="http://schemas.microsoft.com/office/drawing/2014/main" id="{12E6E5B0-A501-3B4B-9EDD-F8EE586D40D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70247" y="5956312"/>
            <a:ext cx="914400" cy="914400"/>
          </a:xfrm>
          <a:prstGeom prst="rect">
            <a:avLst/>
          </a:prstGeom>
        </p:spPr>
      </p:pic>
      <p:pic>
        <p:nvPicPr>
          <p:cNvPr id="10" name="Graphic 9" descr="Headphones">
            <a:extLst>
              <a:ext uri="{FF2B5EF4-FFF2-40B4-BE49-F238E27FC236}">
                <a16:creationId xmlns:a16="http://schemas.microsoft.com/office/drawing/2014/main" id="{89E3A257-6E21-8445-A119-2D4D561BC6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309898" y="5922224"/>
            <a:ext cx="914400" cy="914400"/>
          </a:xfrm>
          <a:prstGeom prst="rect">
            <a:avLst/>
          </a:prstGeom>
        </p:spPr>
      </p:pic>
      <p:pic>
        <p:nvPicPr>
          <p:cNvPr id="12" name="Graphic 11" descr="Projector">
            <a:extLst>
              <a:ext uri="{FF2B5EF4-FFF2-40B4-BE49-F238E27FC236}">
                <a16:creationId xmlns:a16="http://schemas.microsoft.com/office/drawing/2014/main" id="{1CD3BD42-B1AD-4C4C-B655-E519E5F2C97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224298" y="5922224"/>
            <a:ext cx="914400" cy="914400"/>
          </a:xfrm>
          <a:prstGeom prst="rect">
            <a:avLst/>
          </a:prstGeom>
        </p:spPr>
      </p:pic>
      <p:pic>
        <p:nvPicPr>
          <p:cNvPr id="14" name="Graphic 13" descr="Printer">
            <a:extLst>
              <a:ext uri="{FF2B5EF4-FFF2-40B4-BE49-F238E27FC236}">
                <a16:creationId xmlns:a16="http://schemas.microsoft.com/office/drawing/2014/main" id="{426C6DF6-E3CA-A245-94E2-CD95ACD2E33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58706" y="5901883"/>
            <a:ext cx="914400" cy="914400"/>
          </a:xfrm>
          <a:prstGeom prst="rect">
            <a:avLst/>
          </a:prstGeom>
        </p:spPr>
      </p:pic>
      <p:sp>
        <p:nvSpPr>
          <p:cNvPr id="15" name="TextBox 14">
            <a:extLst>
              <a:ext uri="{FF2B5EF4-FFF2-40B4-BE49-F238E27FC236}">
                <a16:creationId xmlns:a16="http://schemas.microsoft.com/office/drawing/2014/main" id="{6D93AC3F-7BEF-AB4D-8F7B-D0C65F0A2B65}"/>
              </a:ext>
            </a:extLst>
          </p:cNvPr>
          <p:cNvSpPr txBox="1"/>
          <p:nvPr/>
        </p:nvSpPr>
        <p:spPr>
          <a:xfrm>
            <a:off x="7331018" y="5661477"/>
            <a:ext cx="3461204"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所有可能落地的传感器网络(IoT)</a:t>
            </a:r>
          </a:p>
        </p:txBody>
      </p:sp>
      <p:pic>
        <p:nvPicPr>
          <p:cNvPr id="17" name="Graphic 16" descr="Cell Tower">
            <a:extLst>
              <a:ext uri="{FF2B5EF4-FFF2-40B4-BE49-F238E27FC236}">
                <a16:creationId xmlns:a16="http://schemas.microsoft.com/office/drawing/2014/main" id="{D4473153-9224-C943-A9CC-57290D64BE5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491825" y="2351093"/>
            <a:ext cx="763301" cy="763301"/>
          </a:xfrm>
          <a:prstGeom prst="rect">
            <a:avLst/>
          </a:prstGeom>
        </p:spPr>
      </p:pic>
      <p:pic>
        <p:nvPicPr>
          <p:cNvPr id="19" name="Graphic 18" descr="Wireless router">
            <a:extLst>
              <a:ext uri="{FF2B5EF4-FFF2-40B4-BE49-F238E27FC236}">
                <a16:creationId xmlns:a16="http://schemas.microsoft.com/office/drawing/2014/main" id="{E1C20549-BDDB-C245-B92D-266445FDE52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214088" y="2310534"/>
            <a:ext cx="768544" cy="768544"/>
          </a:xfrm>
          <a:prstGeom prst="rect">
            <a:avLst/>
          </a:prstGeom>
        </p:spPr>
      </p:pic>
      <p:pic>
        <p:nvPicPr>
          <p:cNvPr id="22" name="Graphic 21" descr="Cloud Computing">
            <a:extLst>
              <a:ext uri="{FF2B5EF4-FFF2-40B4-BE49-F238E27FC236}">
                <a16:creationId xmlns:a16="http://schemas.microsoft.com/office/drawing/2014/main" id="{E3F9064C-0EA9-2746-A48E-00E88856135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80885" y="2370633"/>
            <a:ext cx="914400" cy="914400"/>
          </a:xfrm>
          <a:prstGeom prst="rect">
            <a:avLst/>
          </a:prstGeom>
        </p:spPr>
      </p:pic>
      <p:pic>
        <p:nvPicPr>
          <p:cNvPr id="24" name="Graphic 23" descr="Virtual Reality headset">
            <a:extLst>
              <a:ext uri="{FF2B5EF4-FFF2-40B4-BE49-F238E27FC236}">
                <a16:creationId xmlns:a16="http://schemas.microsoft.com/office/drawing/2014/main" id="{0953FF80-E54D-804B-A379-6EC8AA0EF4E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321287" y="5900848"/>
            <a:ext cx="914400" cy="9144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20200" y="254040"/>
            <a:ext cx="11356364" cy="763301"/>
          </a:xfrm>
          <a:prstGeom prst="rect">
            <a:avLst/>
          </a:prstGeom>
          <a:ln w="9525" cap="flat" cmpd="sng">
            <a:noFill/>
            <a:prstDash val="solid"/>
            <a:round/>
            <a:headEnd type="none" w="sm" len="sm"/>
            <a:tailEnd type="none" w="sm" len="sm"/>
          </a:ln>
        </p:spPr>
        <p:txBody>
          <a:bodyPr spcFirstLastPara="1" vert="horz" wrap="square" lIns="121852" tIns="121852" rIns="121852" bIns="121852" rtlCol="0" anchor="t" anchorCtr="0">
            <a:normAutofit/>
          </a:bodyPr>
          <a:lstStyle/>
          <a:p>
            <a:pPr algn="ctr" defTabSz="913944">
              <a:defRPr/>
            </a:pPr>
            <a:r>
              <a:rPr lang="zh-TW" altLang="en-US" sz="2399" dirty="0">
                <a:solidFill>
                  <a:srgbClr val="C00000"/>
                </a:solidFill>
                <a:latin typeface="STXinwei" panose="02010800040101010101" pitchFamily="2" charset="-122"/>
                <a:ea typeface="STXinwei" panose="02010800040101010101" pitchFamily="2" charset="-122"/>
                <a:cs typeface="Arial" charset="0"/>
              </a:rPr>
              <a:t>代数化元语言</a:t>
            </a:r>
            <a:r>
              <a:rPr lang="en-US" altLang="zh-TW" sz="2399" dirty="0">
                <a:solidFill>
                  <a:srgbClr val="C00000"/>
                </a:solidFill>
                <a:latin typeface="STXinwei" panose="02010800040101010101" pitchFamily="2" charset="-122"/>
                <a:ea typeface="STXinwei" panose="02010800040101010101" pitchFamily="2" charset="-122"/>
                <a:cs typeface="Arial" charset="0"/>
              </a:rPr>
              <a:t>(</a:t>
            </a:r>
            <a:r>
              <a:rPr lang="en-US" sz="2399" dirty="0" err="1">
                <a:solidFill>
                  <a:srgbClr val="C00000"/>
                </a:solidFill>
                <a:latin typeface="STXinwei" panose="02010800040101010101" pitchFamily="2" charset="-122"/>
                <a:ea typeface="STXinwei" panose="02010800040101010101" pitchFamily="2" charset="-122"/>
                <a:cs typeface="Arial" charset="0"/>
              </a:rPr>
              <a:t>AoS</a:t>
            </a:r>
            <a:r>
              <a:rPr lang="en-US" sz="2399" dirty="0">
                <a:solidFill>
                  <a:srgbClr val="C00000"/>
                </a:solidFill>
                <a:latin typeface="STXinwei" panose="02010800040101010101" pitchFamily="2" charset="-122"/>
                <a:ea typeface="STXinwei" panose="02010800040101010101" pitchFamily="2" charset="-122"/>
                <a:cs typeface="Arial" charset="0"/>
              </a:rPr>
              <a:t>)</a:t>
            </a:r>
            <a:r>
              <a:rPr lang="zh-TW" altLang="en-US" sz="2399" dirty="0">
                <a:solidFill>
                  <a:srgbClr val="C00000"/>
                </a:solidFill>
                <a:latin typeface="STXinwei" panose="02010800040101010101" pitchFamily="2" charset="-122"/>
                <a:ea typeface="STXinwei" panose="02010800040101010101" pitchFamily="2" charset="-122"/>
                <a:cs typeface="Arial" charset="0"/>
              </a:rPr>
              <a:t>在跨领域认知方法论的贡献</a:t>
            </a:r>
            <a:endParaRPr sz="2399"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5619" y="3154019"/>
            <a:ext cx="1494351" cy="1494351"/>
          </a:xfrm>
          <a:prstGeom prst="rect">
            <a:avLst/>
          </a:prstGeom>
          <a:noFill/>
          <a:ln>
            <a:noFill/>
          </a:ln>
        </p:spPr>
      </p:pic>
      <p:sp>
        <p:nvSpPr>
          <p:cNvPr id="156" name="Google Shape;156;p31"/>
          <p:cNvSpPr txBox="1"/>
          <p:nvPr/>
        </p:nvSpPr>
        <p:spPr>
          <a:xfrm>
            <a:off x="1005100" y="1017341"/>
            <a:ext cx="259538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199" b="1">
              <a:solidFill>
                <a:srgbClr val="0B5394"/>
              </a:solidFill>
              <a:latin typeface="Lato"/>
              <a:ea typeface="Lato"/>
              <a:cs typeface="Lato"/>
              <a:sym typeface="Lato"/>
            </a:endParaRPr>
          </a:p>
        </p:txBody>
      </p:sp>
      <p:sp>
        <p:nvSpPr>
          <p:cNvPr id="157" name="Google Shape;157;p31"/>
          <p:cNvSpPr txBox="1"/>
          <p:nvPr/>
        </p:nvSpPr>
        <p:spPr>
          <a:xfrm>
            <a:off x="5041724" y="1017341"/>
            <a:ext cx="2039204"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199" b="1">
              <a:solidFill>
                <a:srgbClr val="1C4587"/>
              </a:solidFill>
              <a:latin typeface="Lato"/>
              <a:ea typeface="Lato"/>
              <a:cs typeface="Lato"/>
              <a:sym typeface="Lato"/>
            </a:endParaRPr>
          </a:p>
        </p:txBody>
      </p:sp>
      <p:sp>
        <p:nvSpPr>
          <p:cNvPr id="158" name="Google Shape;158;p31"/>
          <p:cNvSpPr txBox="1"/>
          <p:nvPr/>
        </p:nvSpPr>
        <p:spPr>
          <a:xfrm>
            <a:off x="8640986" y="1017341"/>
            <a:ext cx="251621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199" b="1">
              <a:solidFill>
                <a:srgbClr val="1C4587"/>
              </a:solidFill>
              <a:latin typeface="Lato"/>
              <a:ea typeface="Lato"/>
              <a:cs typeface="Lato"/>
              <a:sym typeface="Lato"/>
            </a:endParaRPr>
          </a:p>
        </p:txBody>
      </p:sp>
      <p:cxnSp>
        <p:nvCxnSpPr>
          <p:cNvPr id="159" name="Google Shape;159;p31"/>
          <p:cNvCxnSpPr/>
          <p:nvPr/>
        </p:nvCxnSpPr>
        <p:spPr>
          <a:xfrm>
            <a:off x="4235006" y="2271236"/>
            <a:ext cx="14395" cy="2314296"/>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0986" y="3100141"/>
            <a:ext cx="2516217" cy="1808319"/>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665" y="3056579"/>
            <a:ext cx="3099296" cy="1807927"/>
          </a:xfrm>
          <a:prstGeom prst="rect">
            <a:avLst/>
          </a:prstGeom>
          <a:noFill/>
          <a:ln>
            <a:noFill/>
          </a:ln>
        </p:spPr>
      </p:pic>
      <p:cxnSp>
        <p:nvCxnSpPr>
          <p:cNvPr id="162" name="Google Shape;162;p31"/>
          <p:cNvCxnSpPr/>
          <p:nvPr/>
        </p:nvCxnSpPr>
        <p:spPr>
          <a:xfrm>
            <a:off x="7873217" y="2229435"/>
            <a:ext cx="14395" cy="2314296"/>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7312" y="1613093"/>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可靠性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492" y="1625696"/>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精确性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1276" y="1628070"/>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zh-CN" altLang="en-TW" sz="3199" dirty="0">
                <a:latin typeface="STXinwei" panose="02010800040101010101" pitchFamily="2" charset="-122"/>
                <a:ea typeface="STXinwei" panose="02010800040101010101" pitchFamily="2" charset="-122"/>
              </a:rPr>
              <a:t>可</a:t>
            </a:r>
            <a:r>
              <a:rPr lang="zh-CN" altLang="en-US" sz="3199" dirty="0">
                <a:latin typeface="STXinwei" panose="02010800040101010101" pitchFamily="2" charset="-122"/>
                <a:ea typeface="STXinwei" panose="02010800040101010101" pitchFamily="2" charset="-122"/>
              </a:rPr>
              <a:t>终止）</a:t>
            </a:r>
            <a:endParaRPr lang="en-TW" sz="31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249402" y="5238524"/>
            <a:ext cx="3638639" cy="954107"/>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24" name="TextBox 23">
            <a:extLst>
              <a:ext uri="{FF2B5EF4-FFF2-40B4-BE49-F238E27FC236}">
                <a16:creationId xmlns:a16="http://schemas.microsoft.com/office/drawing/2014/main" id="{351ADC0B-F233-AA49-969E-B0A2B6FC1017}"/>
              </a:ext>
            </a:extLst>
          </p:cNvPr>
          <p:cNvSpPr txBox="1"/>
          <p:nvPr/>
        </p:nvSpPr>
        <p:spPr>
          <a:xfrm>
            <a:off x="8162371" y="5238523"/>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
        <p:nvSpPr>
          <p:cNvPr id="19" name="TextBox 18">
            <a:extLst>
              <a:ext uri="{FF2B5EF4-FFF2-40B4-BE49-F238E27FC236}">
                <a16:creationId xmlns:a16="http://schemas.microsoft.com/office/drawing/2014/main" id="{ADB60623-1919-2E41-A946-CA480038AC94}"/>
              </a:ext>
            </a:extLst>
          </p:cNvPr>
          <p:cNvSpPr txBox="1"/>
          <p:nvPr/>
        </p:nvSpPr>
        <p:spPr>
          <a:xfrm>
            <a:off x="483474" y="5213702"/>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2" name="TextBox 1">
            <a:extLst>
              <a:ext uri="{FF2B5EF4-FFF2-40B4-BE49-F238E27FC236}">
                <a16:creationId xmlns:a16="http://schemas.microsoft.com/office/drawing/2014/main" id="{5892FAAF-8BA2-AF41-9406-6BD4916FA8DA}"/>
              </a:ext>
            </a:extLst>
          </p:cNvPr>
          <p:cNvSpPr txBox="1"/>
          <p:nvPr/>
        </p:nvSpPr>
        <p:spPr>
          <a:xfrm>
            <a:off x="797520" y="2413656"/>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49868" y="2533359"/>
            <a:ext cx="3918149" cy="523220"/>
          </a:xfrm>
          <a:prstGeom prst="rect">
            <a:avLst/>
          </a:prstGeom>
          <a:noFill/>
        </p:spPr>
        <p:txBody>
          <a:bodyPr wrap="square" rtlCol="0">
            <a:spAutoFit/>
          </a:bodyPr>
          <a:lstStyle/>
          <a:p>
            <a:pPr algn="ctr"/>
            <a:r>
              <a:rPr lang="en-TW" sz="1400" dirty="0">
                <a:latin typeface="STXinwei" panose="02010800040101010101" pitchFamily="2" charset="-122"/>
                <a:ea typeface="STXinwei" panose="02010800040101010101" pitchFamily="2" charset="-122"/>
              </a:rPr>
              <a:t>决策程序能根据现有运算资源</a:t>
            </a:r>
            <a:r>
              <a:rPr lang="zh-CN" altLang="en-US" sz="1400" dirty="0">
                <a:latin typeface="STXinwei" panose="02010800040101010101" pitchFamily="2" charset="-122"/>
                <a:ea typeface="STXinwei" panose="02010800040101010101" pitchFamily="2" charset="-122"/>
              </a:rPr>
              <a:t>，保证在有限运行时间和空间内得到决策结果。</a:t>
            </a:r>
            <a:endParaRPr lang="en-US" sz="1400" dirty="0">
              <a:latin typeface="STXinwei" panose="02010800040101010101" pitchFamily="2" charset="-122"/>
              <a:ea typeface="STXinwei" panose="02010800040101010101" pitchFamily="2" charset="-122"/>
            </a:endParaRPr>
          </a:p>
        </p:txBody>
      </p:sp>
      <p:sp>
        <p:nvSpPr>
          <p:cNvPr id="21" name="TextBox 20">
            <a:extLst>
              <a:ext uri="{FF2B5EF4-FFF2-40B4-BE49-F238E27FC236}">
                <a16:creationId xmlns:a16="http://schemas.microsoft.com/office/drawing/2014/main" id="{0625AD22-10BE-D44B-9649-47AC81A1308D}"/>
              </a:ext>
            </a:extLst>
          </p:cNvPr>
          <p:cNvSpPr txBox="1"/>
          <p:nvPr/>
        </p:nvSpPr>
        <p:spPr>
          <a:xfrm>
            <a:off x="4284214" y="2476840"/>
            <a:ext cx="3616620" cy="523220"/>
          </a:xfrm>
          <a:prstGeom prst="rect">
            <a:avLst/>
          </a:prstGeom>
          <a:noFill/>
        </p:spPr>
        <p:txBody>
          <a:bodyPr wrap="square" rtlCol="0">
            <a:spAutoFit/>
          </a:bodyPr>
          <a:lstStyle/>
          <a:p>
            <a:pPr algn="ctr"/>
            <a:r>
              <a:rPr lang="en-US" sz="1400" dirty="0" err="1">
                <a:latin typeface="STXinwei" panose="02010800040101010101" pitchFamily="2" charset="-122"/>
                <a:ea typeface="STXinwei" panose="02010800040101010101" pitchFamily="2" charset="-122"/>
              </a:rPr>
              <a:t>语义的精准性</a:t>
            </a:r>
            <a:r>
              <a:rPr lang="zh-CN" altLang="en-US" sz="1400" dirty="0">
                <a:latin typeface="STXinwei" panose="02010800040101010101" pitchFamily="2" charset="-122"/>
                <a:ea typeface="STXinwei" panose="02010800040101010101" pitchFamily="2" charset="-122"/>
              </a:rPr>
              <a:t>决定假阴性或假阳性判断谬误是否出现。</a:t>
            </a:r>
            <a:endParaRPr lang="en-US" sz="1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352098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将以个人知识容器（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）的分布式计算资源治理模式</a:t>
            </a:r>
            <a:r>
              <a:rPr lang="zh-CN" altLang="en-US" sz="1800" kern="0" dirty="0">
                <a:solidFill>
                  <a:schemeClr val="tx1"/>
                </a:solidFill>
                <a:latin typeface="STXinwei" panose="02010800040101010101" pitchFamily="2" charset="-122"/>
                <a:ea typeface="STXinwei" panose="02010800040101010101" pitchFamily="2" charset="-122"/>
              </a:rPr>
              <a:t>，让各种计算服务和数据内容，</a:t>
            </a:r>
            <a:r>
              <a:rPr lang="zh-TW" altLang="en-US" sz="1800" kern="0" dirty="0">
                <a:solidFill>
                  <a:schemeClr val="tx1"/>
                </a:solidFill>
                <a:latin typeface="STXinwei" panose="02010800040101010101" pitchFamily="2" charset="-122"/>
                <a:ea typeface="STXinwei" panose="02010800040101010101" pitchFamily="2" charset="-122"/>
              </a:rPr>
              <a:t>能</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地发布于多种物理场景的数据采集与驱动任务</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a:t>
            </a:r>
            <a:r>
              <a:rPr lang="zh-CN" altLang="en-US" sz="2400" kern="0" dirty="0">
                <a:solidFill>
                  <a:srgbClr val="FF0000"/>
                </a:solidFill>
                <a:latin typeface="STXinwei" panose="02010800040101010101" pitchFamily="2" charset="-122"/>
                <a:ea typeface="STXinwei" panose="02010800040101010101" pitchFamily="2" charset="-122"/>
              </a:rPr>
              <a:t>多层次</a:t>
            </a:r>
            <a:r>
              <a:rPr lang="zh-CN" altLang="en-US" sz="2400" kern="0" dirty="0">
                <a:latin typeface="STXinwei" panose="02010800040101010101" pitchFamily="2" charset="-122"/>
                <a:ea typeface="STXinwei" panose="02010800040101010101" pitchFamily="2" charset="-122"/>
              </a:rPr>
              <a:t>的代数，在不失可靠性的前提下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a:t>
            </a:r>
            <a:r>
              <a:rPr lang="en-US" altLang="zh-CN" sz="2400" kern="0" dirty="0" err="1">
                <a:solidFill>
                  <a:srgbClr val="FF0000"/>
                </a:solidFill>
                <a:latin typeface="STXinwei" panose="02010800040101010101" pitchFamily="2" charset="-122"/>
                <a:ea typeface="STXinwei" panose="02010800040101010101" pitchFamily="2" charset="-122"/>
              </a:rPr>
              <a:t>AoS</a:t>
            </a:r>
            <a:r>
              <a:rPr lang="zh-CN" altLang="en-US" sz="2400" kern="0" dirty="0">
                <a:latin typeface="STXinwei" panose="02010800040101010101" pitchFamily="2" charset="-122"/>
                <a:ea typeface="STXinwei" panose="02010800040101010101" pitchFamily="2" charset="-122"/>
              </a:rPr>
              <a:t>元语言定制满足精度需求的</a:t>
            </a:r>
            <a:r>
              <a:rPr lang="en-TW" altLang="zh-CN" sz="2400" kern="0" dirty="0">
                <a:latin typeface="STXinwei" panose="02010800040101010101" pitchFamily="2" charset="-122"/>
                <a:ea typeface="STXinwei" panose="02010800040101010101" pitchFamily="2" charset="-122"/>
              </a:rPr>
              <a:t>DSL</a:t>
            </a: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166725" y="2874448"/>
            <a:ext cx="1870518" cy="1023941"/>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TW" b="1" dirty="0">
                <a:latin typeface="STXinwei" panose="02010800040101010101" pitchFamily="2" charset="-122"/>
                <a:ea typeface="STXinwei" panose="02010800040101010101" pitchFamily="2" charset="-122"/>
                <a:cs typeface="Lato"/>
                <a:sym typeface="Lato"/>
              </a:rPr>
              <a:t>Key =          </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TW" sz="2400" b="1" dirty="0">
                <a:solidFill>
                  <a:srgbClr val="C00000"/>
                </a:solidFill>
                <a:latin typeface="STXinwei" panose="02010800040101010101" pitchFamily="2" charset="-122"/>
                <a:ea typeface="STXinwei" panose="02010800040101010101" pitchFamily="2" charset="-122"/>
              </a:rPr>
              <a:t>基于时序命名空间表达系统状态的伴随函子</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a:solidFill>
                  <a:srgbClr val="0070C0"/>
                </a:solidFill>
                <a:latin typeface="STXinwei" panose="02010800040101010101" pitchFamily="2" charset="-122"/>
                <a:ea typeface="STXinwei" panose="02010800040101010101" pitchFamily="2" charset="-122"/>
                <a:cs typeface="Lato"/>
                <a:sym typeface="Lato"/>
              </a:rPr>
              <a:t>Value</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a:solidFill>
                  <a:srgbClr val="FF0000"/>
                </a:solidFill>
                <a:latin typeface="STXinwei" panose="02010800040101010101" pitchFamily="2" charset="-122"/>
                <a:ea typeface="STXinwei" panose="02010800040101010101" pitchFamily="2" charset="-122"/>
                <a:cs typeface="Lato"/>
                <a:sym typeface="Lato"/>
              </a:rPr>
              <a:t>Value</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7037243" y="1219057"/>
            <a:ext cx="4292070" cy="216736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1044515" y="1219057"/>
            <a:ext cx="4122210" cy="216736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963347" y="3386419"/>
            <a:ext cx="4203378" cy="280119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7037243" y="3386419"/>
            <a:ext cx="4330972" cy="2801198"/>
          </a:xfrm>
          <a:prstGeom prst="straightConnector1">
            <a:avLst/>
          </a:prstGeom>
          <a:noFill/>
          <a:ln w="63500" cap="flat" cmpd="sng">
            <a:solidFill>
              <a:srgbClr val="FF0000"/>
            </a:solidFill>
            <a:prstDash val="solid"/>
            <a:round/>
            <a:headEnd type="arrow" w="med" len="med"/>
            <a:tailEnd type="none" w="med" len="med"/>
          </a:ln>
        </p:spPr>
      </p:cxn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18216" y="3061408"/>
            <a:ext cx="650019" cy="650019"/>
          </a:xfrm>
          <a:prstGeom prst="rect">
            <a:avLst/>
          </a:prstGeom>
        </p:spPr>
      </p:pic>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675552">
            <a:off x="1901535" y="1908577"/>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970905">
            <a:off x="7467635" y="1871548"/>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572891">
            <a:off x="2122243" y="454081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967093">
            <a:off x="7217736" y="4508875"/>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51" name="Google Shape;205;p34">
            <a:extLst>
              <a:ext uri="{FF2B5EF4-FFF2-40B4-BE49-F238E27FC236}">
                <a16:creationId xmlns:a16="http://schemas.microsoft.com/office/drawing/2014/main" id="{6B5C2D42-0FBD-DD4D-8FB3-3DA12973BAD1}"/>
              </a:ext>
            </a:extLst>
          </p:cNvPr>
          <p:cNvCxnSpPr>
            <a:cxnSpLocks/>
            <a:stCxn id="198" idx="0"/>
            <a:endCxn id="200" idx="2"/>
          </p:cNvCxnSpPr>
          <p:nvPr/>
        </p:nvCxnSpPr>
        <p:spPr>
          <a:xfrm flipH="1" flipV="1">
            <a:off x="6098380" y="2028935"/>
            <a:ext cx="3604" cy="845513"/>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54" name="Google Shape;208;p34">
            <a:extLst>
              <a:ext uri="{FF2B5EF4-FFF2-40B4-BE49-F238E27FC236}">
                <a16:creationId xmlns:a16="http://schemas.microsoft.com/office/drawing/2014/main" id="{BFA6FA32-C007-BC4B-A6EC-62BA0CFDDB5F}"/>
              </a:ext>
            </a:extLst>
          </p:cNvPr>
          <p:cNvCxnSpPr>
            <a:cxnSpLocks/>
            <a:stCxn id="201" idx="0"/>
            <a:endCxn id="198" idx="4"/>
          </p:cNvCxnSpPr>
          <p:nvPr/>
        </p:nvCxnSpPr>
        <p:spPr>
          <a:xfrm flipV="1">
            <a:off x="6098316" y="3898389"/>
            <a:ext cx="3668" cy="973859"/>
          </a:xfrm>
          <a:prstGeom prst="straightConnector1">
            <a:avLst/>
          </a:prstGeom>
          <a:noFill/>
          <a:ln w="63500" cap="flat" cmpd="sng">
            <a:solidFill>
              <a:srgbClr val="FF0000"/>
            </a:solidFill>
            <a:prstDash val="solid"/>
            <a:round/>
            <a:headEnd type="arrow" w="med" len="med"/>
            <a:tailEnd type="none" w="med" len="med"/>
          </a:ln>
        </p:spPr>
      </p:cxnSp>
      <p:sp>
        <p:nvSpPr>
          <p:cNvPr id="38" name="TextBox 37">
            <a:extLst>
              <a:ext uri="{FF2B5EF4-FFF2-40B4-BE49-F238E27FC236}">
                <a16:creationId xmlns:a16="http://schemas.microsoft.com/office/drawing/2014/main" id="{672DE832-E356-784B-86F1-ACA60AB2F5DA}"/>
              </a:ext>
            </a:extLst>
          </p:cNvPr>
          <p:cNvSpPr txBox="1"/>
          <p:nvPr/>
        </p:nvSpPr>
        <p:spPr>
          <a:xfrm>
            <a:off x="7340001" y="3206233"/>
            <a:ext cx="3429913" cy="369332"/>
          </a:xfrm>
          <a:prstGeom prst="rect">
            <a:avLst/>
          </a:prstGeom>
          <a:noFill/>
        </p:spPr>
        <p:txBody>
          <a:bodyPr wrap="none" rtlCol="0">
            <a:spAutoFit/>
          </a:bodyPr>
          <a:lstStyle/>
          <a:p>
            <a:r>
              <a:rPr lang="en-TW" dirty="0"/>
              <a:t>以当下的时序命名空间为键(Key)</a:t>
            </a:r>
          </a:p>
        </p:txBody>
      </p:sp>
      <p:sp>
        <p:nvSpPr>
          <p:cNvPr id="58" name="TextBox 57">
            <a:extLst>
              <a:ext uri="{FF2B5EF4-FFF2-40B4-BE49-F238E27FC236}">
                <a16:creationId xmlns:a16="http://schemas.microsoft.com/office/drawing/2014/main" id="{D713AAC3-9F31-D746-A39F-34FEA987D325}"/>
              </a:ext>
            </a:extLst>
          </p:cNvPr>
          <p:cNvSpPr txBox="1"/>
          <p:nvPr/>
        </p:nvSpPr>
        <p:spPr>
          <a:xfrm>
            <a:off x="4950080" y="4241647"/>
            <a:ext cx="2536272" cy="307777"/>
          </a:xfrm>
          <a:prstGeom prst="rect">
            <a:avLst/>
          </a:prstGeom>
          <a:noFill/>
        </p:spPr>
        <p:txBody>
          <a:bodyPr wrap="none" rtlCol="0">
            <a:spAutoFit/>
          </a:bodyPr>
          <a:lstStyle/>
          <a:p>
            <a:pPr algn="ctr"/>
            <a:r>
              <a:rPr lang="en-TW" sz="1400" dirty="0"/>
              <a:t>以当下获得的信息</a:t>
            </a:r>
            <a:r>
              <a:rPr lang="zh-CN" altLang="en-US" sz="1400" dirty="0"/>
              <a:t>，倒推原因</a:t>
            </a:r>
            <a:endParaRPr lang="en-TW" sz="1400" dirty="0"/>
          </a:p>
        </p:txBody>
      </p:sp>
      <p:sp>
        <p:nvSpPr>
          <p:cNvPr id="59" name="TextBox 58">
            <a:extLst>
              <a:ext uri="{FF2B5EF4-FFF2-40B4-BE49-F238E27FC236}">
                <a16:creationId xmlns:a16="http://schemas.microsoft.com/office/drawing/2014/main" id="{8D66EC3F-4CCB-0042-BA01-1328F6D0D39D}"/>
              </a:ext>
            </a:extLst>
          </p:cNvPr>
          <p:cNvSpPr txBox="1"/>
          <p:nvPr/>
        </p:nvSpPr>
        <p:spPr>
          <a:xfrm>
            <a:off x="4976362" y="2407104"/>
            <a:ext cx="2518638" cy="307777"/>
          </a:xfrm>
          <a:prstGeom prst="rect">
            <a:avLst/>
          </a:prstGeom>
          <a:noFill/>
        </p:spPr>
        <p:txBody>
          <a:bodyPr wrap="none" rtlCol="0">
            <a:spAutoFit/>
          </a:bodyPr>
          <a:lstStyle/>
          <a:p>
            <a:pPr algn="ctr"/>
            <a:r>
              <a:rPr lang="en-TW" sz="1400" dirty="0"/>
              <a:t>以当下已知的信息</a:t>
            </a:r>
            <a:r>
              <a:rPr lang="zh-CN" altLang="en-US" sz="1400" dirty="0"/>
              <a:t>，推测后果</a:t>
            </a:r>
            <a:endParaRPr lang="en-TW" sz="1400" dirty="0"/>
          </a:p>
        </p:txBody>
      </p:sp>
      <p:sp>
        <p:nvSpPr>
          <p:cNvPr id="60" name="TextBox 59">
            <a:extLst>
              <a:ext uri="{FF2B5EF4-FFF2-40B4-BE49-F238E27FC236}">
                <a16:creationId xmlns:a16="http://schemas.microsoft.com/office/drawing/2014/main" id="{9AD599DE-63F2-934C-8E1C-96732D497328}"/>
              </a:ext>
            </a:extLst>
          </p:cNvPr>
          <p:cNvSpPr txBox="1"/>
          <p:nvPr/>
        </p:nvSpPr>
        <p:spPr>
          <a:xfrm>
            <a:off x="873146" y="3244334"/>
            <a:ext cx="4150495" cy="369332"/>
          </a:xfrm>
          <a:prstGeom prst="rect">
            <a:avLst/>
          </a:prstGeom>
          <a:noFill/>
        </p:spPr>
        <p:txBody>
          <a:bodyPr wrap="none" rtlCol="0">
            <a:spAutoFit/>
          </a:bodyPr>
          <a:lstStyle/>
          <a:p>
            <a:r>
              <a:rPr lang="en-TW" dirty="0"/>
              <a:t>区块链</a:t>
            </a:r>
            <a:r>
              <a:rPr lang="zh-CN" altLang="en-US" dirty="0"/>
              <a:t>：基于熵池安全的</a:t>
            </a:r>
            <a:r>
              <a:rPr lang="en-TW" dirty="0"/>
              <a:t>时序命名空间</a:t>
            </a:r>
          </a:p>
        </p:txBody>
      </p:sp>
      <p:sp>
        <p:nvSpPr>
          <p:cNvPr id="39" name="TextBox 38">
            <a:extLst>
              <a:ext uri="{FF2B5EF4-FFF2-40B4-BE49-F238E27FC236}">
                <a16:creationId xmlns:a16="http://schemas.microsoft.com/office/drawing/2014/main" id="{E16F5445-23BE-114B-9CEA-D5F15D48352F}"/>
              </a:ext>
            </a:extLst>
          </p:cNvPr>
          <p:cNvSpPr txBox="1"/>
          <p:nvPr/>
        </p:nvSpPr>
        <p:spPr>
          <a:xfrm>
            <a:off x="4216693" y="915858"/>
            <a:ext cx="3770584"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Representable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Adjoint</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Functors</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28" name="TextBox 27">
            <a:extLst>
              <a:ext uri="{FF2B5EF4-FFF2-40B4-BE49-F238E27FC236}">
                <a16:creationId xmlns:a16="http://schemas.microsoft.com/office/drawing/2014/main" id="{08516E5E-9D64-7848-8CCC-87066BDB482D}"/>
              </a:ext>
            </a:extLst>
          </p:cNvPr>
          <p:cNvSpPr txBox="1"/>
          <p:nvPr/>
        </p:nvSpPr>
        <p:spPr>
          <a:xfrm>
            <a:off x="8471850" y="3527968"/>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
        <p:nvSpPr>
          <p:cNvPr id="29" name="TextBox 28">
            <a:extLst>
              <a:ext uri="{FF2B5EF4-FFF2-40B4-BE49-F238E27FC236}">
                <a16:creationId xmlns:a16="http://schemas.microsoft.com/office/drawing/2014/main" id="{6A4286CA-92AC-124A-86F2-B90091B80568}"/>
              </a:ext>
            </a:extLst>
          </p:cNvPr>
          <p:cNvSpPr txBox="1"/>
          <p:nvPr/>
        </p:nvSpPr>
        <p:spPr>
          <a:xfrm>
            <a:off x="2240941" y="3544658"/>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Tree>
    <p:extLst>
      <p:ext uri="{BB962C8B-B14F-4D97-AF65-F5344CB8AC3E}">
        <p14:creationId xmlns:p14="http://schemas.microsoft.com/office/powerpoint/2010/main" val="2797446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开发出</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a:t>
            </a:r>
            <a:r>
              <a:rPr lang="en-US" altLang="zh-CN" baseline="30000" dirty="0">
                <a:latin typeface="STXinwei" panose="02010800040101010101" pitchFamily="2" charset="-122"/>
                <a:ea typeface="STXinwei" panose="02010800040101010101" pitchFamily="2" charset="-122"/>
              </a:rPr>
              <a:t>3</a:t>
            </a:r>
            <a:r>
              <a:rPr lang="en-TW" dirty="0">
                <a:latin typeface="STXinwei" panose="02010800040101010101" pitchFamily="2" charset="-122"/>
                <a:ea typeface="STXinwei" panose="02010800040101010101" pitchFamily="2" charset="-122"/>
              </a:rPr>
              <a:t>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数据密集工作流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原理，利用</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的代数化互联互通原则</a:t>
            </a:r>
            <a:r>
              <a:rPr lang="zh-CN" altLang="en-TW" sz="1600" kern="0" dirty="0">
                <a:solidFill>
                  <a:schemeClr val="tx1"/>
                </a:solidFill>
                <a:latin typeface="STXinwei" panose="02010800040101010101" pitchFamily="2" charset="-122"/>
                <a:ea typeface="STXinwei" panose="02010800040101010101" pitchFamily="2" charset="-122"/>
              </a:rPr>
              <a:t>开发</a:t>
            </a:r>
            <a:r>
              <a:rPr lang="zh-CN" altLang="en-US" sz="1600" kern="0" dirty="0">
                <a:solidFill>
                  <a:schemeClr val="tx1"/>
                </a:solidFill>
                <a:latin typeface="STXinwei" panose="02010800040101010101" pitchFamily="2" charset="-122"/>
                <a:ea typeface="STXinwei" panose="02010800040101010101" pitchFamily="2" charset="-122"/>
              </a:rPr>
              <a:t>通用的</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优化体系。</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的系统建模可根据</a:t>
            </a:r>
            <a:r>
              <a:rPr lang="en-US" altLang="zh-CN" sz="1600" kern="0" dirty="0">
                <a:solidFill>
                  <a:schemeClr val="tx1"/>
                </a:solidFill>
                <a:latin typeface="STXinwei" panose="02010800040101010101" pitchFamily="2" charset="-122"/>
                <a:ea typeface="STXinwei" panose="02010800040101010101" pitchFamily="2" charset="-122"/>
              </a:rPr>
              <a:t>Abstract Interpretation</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来进行管理，从而建立一个基于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计算核心</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622180" y="1115211"/>
            <a:ext cx="6952401" cy="916593"/>
          </a:xfrm>
          <a:prstGeom prst="rect">
            <a:avLst/>
          </a:prstGeom>
        </p:spPr>
        <p:txBody>
          <a:bodyPr>
            <a:normAutofit/>
          </a:bodyPr>
          <a:lstStyle/>
          <a:p>
            <a:r>
              <a:rPr lang="en-US" sz="4267" dirty="0" err="1">
                <a:latin typeface="STXinwei" panose="02010800040101010101" pitchFamily="2" charset="-122"/>
                <a:ea typeface="STXinwei" panose="02010800040101010101" pitchFamily="2" charset="-122"/>
              </a:rPr>
              <a:t>系统治理</a:t>
            </a:r>
            <a:r>
              <a:rPr lang="zh-CN" altLang="en-US" sz="4267" dirty="0">
                <a:latin typeface="STXinwei" panose="02010800040101010101" pitchFamily="2" charset="-122"/>
                <a:ea typeface="STXinwei" panose="02010800040101010101" pitchFamily="2" charset="-122"/>
              </a:rPr>
              <a:t>：</a:t>
            </a:r>
            <a:r>
              <a:rPr lang="en-US" sz="4267" dirty="0" err="1">
                <a:latin typeface="STXinwei" panose="02010800040101010101" pitchFamily="2" charset="-122"/>
                <a:ea typeface="STXinwei" panose="02010800040101010101" pitchFamily="2" charset="-122"/>
              </a:rPr>
              <a:t>科学</a:t>
            </a:r>
            <a:r>
              <a:rPr lang="zh-CN" altLang="en-US" sz="4267" dirty="0">
                <a:latin typeface="STXinwei" panose="02010800040101010101" pitchFamily="2" charset="-122"/>
                <a:ea typeface="STXinwei" panose="02010800040101010101" pitchFamily="2" charset="-122"/>
              </a:rPr>
              <a:t> </a:t>
            </a:r>
            <a:r>
              <a:rPr lang="en-US" sz="4267" dirty="0" err="1">
                <a:latin typeface="STXinwei" panose="02010800040101010101" pitchFamily="2" charset="-122"/>
                <a:ea typeface="STXinwei" panose="02010800040101010101" pitchFamily="2" charset="-122"/>
              </a:rPr>
              <a:t>或</a:t>
            </a:r>
            <a:r>
              <a:rPr lang="zh-CN" altLang="en-US" sz="4267" dirty="0">
                <a:latin typeface="STXinwei" panose="02010800040101010101" pitchFamily="2" charset="-122"/>
                <a:ea typeface="STXinwei" panose="02010800040101010101" pitchFamily="2" charset="-122"/>
              </a:rPr>
              <a:t> </a:t>
            </a:r>
            <a:r>
              <a:rPr lang="en-US" sz="4267" dirty="0" err="1">
                <a:latin typeface="STXinwei" panose="02010800040101010101" pitchFamily="2" charset="-122"/>
                <a:ea typeface="STXinwei" panose="02010800040101010101" pitchFamily="2" charset="-122"/>
              </a:rPr>
              <a:t>艺术</a:t>
            </a:r>
            <a:r>
              <a:rPr lang="zh-CN" altLang="en-US" sz="4267" dirty="0">
                <a:latin typeface="STXinwei" panose="02010800040101010101" pitchFamily="2" charset="-122"/>
                <a:ea typeface="STXinwei" panose="02010800040101010101" pitchFamily="2" charset="-122"/>
              </a:rPr>
              <a:t>？</a:t>
            </a:r>
            <a:endParaRPr sz="4267"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96A0B926-D680-FB41-812A-AB53CC7FD9A9}"/>
              </a:ext>
            </a:extLst>
          </p:cNvPr>
          <p:cNvSpPr txBox="1"/>
          <p:nvPr/>
        </p:nvSpPr>
        <p:spPr>
          <a:xfrm>
            <a:off x="1969532" y="2729947"/>
            <a:ext cx="8865704" cy="2554545"/>
          </a:xfrm>
          <a:prstGeom prst="rect">
            <a:avLst/>
          </a:prstGeom>
          <a:noFill/>
        </p:spPr>
        <p:txBody>
          <a:bodyPr wrap="square" rtlCol="0">
            <a:spAutoFit/>
          </a:bodyPr>
          <a:lstStyle/>
          <a:p>
            <a:r>
              <a:rPr lang="zh-CN" altLang="en-US" sz="3200" dirty="0">
                <a:latin typeface="STXinwei" panose="02010800040101010101" pitchFamily="2" charset="-122"/>
                <a:ea typeface="STXinwei" panose="02010800040101010101" pitchFamily="2" charset="-122"/>
              </a:rPr>
              <a:t>系统</a:t>
            </a:r>
            <a:r>
              <a:rPr lang="zh-CN" altLang="en-US" sz="3200" dirty="0">
                <a:solidFill>
                  <a:srgbClr val="FF0000"/>
                </a:solidFill>
                <a:latin typeface="STXinwei" panose="02010800040101010101" pitchFamily="2" charset="-122"/>
                <a:ea typeface="STXinwei" panose="02010800040101010101" pitchFamily="2" charset="-122"/>
              </a:rPr>
              <a:t>工程</a:t>
            </a:r>
            <a:r>
              <a:rPr lang="zh-CN" altLang="en-US" sz="3200" dirty="0">
                <a:latin typeface="STXinwei" panose="02010800040101010101" pitchFamily="2" charset="-122"/>
                <a:ea typeface="STXinwei" panose="02010800040101010101" pitchFamily="2" charset="-122"/>
              </a:rPr>
              <a:t>：治理多层次关系的</a:t>
            </a:r>
            <a:r>
              <a:rPr lang="zh-CN" altLang="en-US" sz="3200" dirty="0">
                <a:solidFill>
                  <a:srgbClr val="FF0000"/>
                </a:solidFill>
                <a:latin typeface="STXinwei" panose="02010800040101010101" pitchFamily="2" charset="-122"/>
                <a:ea typeface="STXinwei" panose="02010800040101010101" pitchFamily="2" charset="-122"/>
              </a:rPr>
              <a:t>实用技术</a:t>
            </a:r>
            <a:endParaRPr lang="en-US" altLang="zh-CN" sz="3200" dirty="0">
              <a:solidFill>
                <a:srgbClr val="FF0000"/>
              </a:solidFill>
              <a:latin typeface="STXinwei" panose="02010800040101010101" pitchFamily="2" charset="-122"/>
              <a:ea typeface="STXinwei" panose="02010800040101010101" pitchFamily="2" charset="-122"/>
            </a:endParaRPr>
          </a:p>
          <a:p>
            <a:endParaRPr lang="en-TW" sz="3200" dirty="0">
              <a:solidFill>
                <a:srgbClr val="FF0000"/>
              </a:solidFill>
              <a:latin typeface="STXinwei" panose="02010800040101010101" pitchFamily="2" charset="-122"/>
              <a:ea typeface="STXinwei" panose="02010800040101010101" pitchFamily="2" charset="-122"/>
            </a:endParaRPr>
          </a:p>
          <a:p>
            <a:r>
              <a:rPr lang="en-TW" sz="3200" dirty="0">
                <a:latin typeface="STXinwei" panose="02010800040101010101" pitchFamily="2" charset="-122"/>
                <a:ea typeface="STXinwei" panose="02010800040101010101" pitchFamily="2" charset="-122"/>
              </a:rPr>
              <a:t>系统</a:t>
            </a:r>
            <a:r>
              <a:rPr lang="en-TW" sz="3200" dirty="0">
                <a:solidFill>
                  <a:srgbClr val="FF0000"/>
                </a:solidFill>
                <a:latin typeface="STXinwei" panose="02010800040101010101" pitchFamily="2" charset="-122"/>
                <a:ea typeface="STXinwei" panose="02010800040101010101" pitchFamily="2" charset="-122"/>
              </a:rPr>
              <a:t>知识</a:t>
            </a:r>
            <a:r>
              <a:rPr lang="zh-CN" altLang="en-US" sz="3200" dirty="0">
                <a:latin typeface="STXinwei" panose="02010800040101010101" pitchFamily="2" charset="-122"/>
                <a:ea typeface="STXinwei" panose="02010800040101010101" pitchFamily="2" charset="-122"/>
              </a:rPr>
              <a:t>：可被</a:t>
            </a:r>
            <a:r>
              <a:rPr lang="zh-CN" altLang="en-TW" sz="3200" dirty="0">
                <a:solidFill>
                  <a:srgbClr val="FF0000"/>
                </a:solidFill>
                <a:latin typeface="STXinwei" panose="02010800040101010101" pitchFamily="2" charset="-122"/>
                <a:ea typeface="STXinwei" panose="02010800040101010101" pitchFamily="2" charset="-122"/>
              </a:rPr>
              <a:t>客观</a:t>
            </a:r>
            <a:r>
              <a:rPr lang="zh-CN" altLang="en-US" sz="3200" dirty="0">
                <a:solidFill>
                  <a:srgbClr val="FF0000"/>
                </a:solidFill>
                <a:latin typeface="STXinwei" panose="02010800040101010101" pitchFamily="2" charset="-122"/>
                <a:ea typeface="STXinwei" panose="02010800040101010101" pitchFamily="2" charset="-122"/>
              </a:rPr>
              <a:t>标示</a:t>
            </a:r>
            <a:r>
              <a:rPr lang="zh-CN" altLang="en-US" sz="3200" dirty="0">
                <a:latin typeface="STXinwei" panose="02010800040101010101" pitchFamily="2" charset="-122"/>
                <a:ea typeface="STXinwei" panose="02010800040101010101" pitchFamily="2" charset="-122"/>
              </a:rPr>
              <a:t>的多层次关系</a:t>
            </a:r>
            <a:endParaRPr lang="en-US" sz="3200" dirty="0">
              <a:latin typeface="STXinwei" panose="02010800040101010101" pitchFamily="2" charset="-122"/>
              <a:ea typeface="STXinwei" panose="02010800040101010101" pitchFamily="2" charset="-122"/>
            </a:endParaRPr>
          </a:p>
          <a:p>
            <a:endParaRPr lang="en-US" sz="3200" dirty="0">
              <a:latin typeface="STXinwei" panose="02010800040101010101" pitchFamily="2" charset="-122"/>
              <a:ea typeface="STXinwei" panose="02010800040101010101" pitchFamily="2" charset="-122"/>
            </a:endParaRPr>
          </a:p>
          <a:p>
            <a:r>
              <a:rPr lang="zh-CN" altLang="en-US" sz="3200" dirty="0">
                <a:latin typeface="STXinwei" panose="02010800040101010101" pitchFamily="2" charset="-122"/>
                <a:ea typeface="STXinwei" panose="02010800040101010101" pitchFamily="2" charset="-122"/>
              </a:rPr>
              <a:t>系统</a:t>
            </a:r>
            <a:r>
              <a:rPr lang="zh-CN" altLang="en-US" sz="3200" dirty="0">
                <a:solidFill>
                  <a:srgbClr val="FF0000"/>
                </a:solidFill>
                <a:latin typeface="STXinwei" panose="02010800040101010101" pitchFamily="2" charset="-122"/>
                <a:ea typeface="STXinwei" panose="02010800040101010101" pitchFamily="2" charset="-122"/>
              </a:rPr>
              <a:t>代数</a:t>
            </a:r>
            <a:r>
              <a:rPr lang="zh-CN" altLang="en-US" sz="3200" dirty="0">
                <a:latin typeface="STXinwei" panose="02010800040101010101" pitchFamily="2" charset="-122"/>
                <a:ea typeface="STXinwei" panose="02010800040101010101" pitchFamily="2" charset="-122"/>
              </a:rPr>
              <a:t>：组织</a:t>
            </a:r>
            <a:r>
              <a:rPr lang="zh-CN" altLang="en-US" sz="3200" dirty="0">
                <a:solidFill>
                  <a:srgbClr val="FF0000"/>
                </a:solidFill>
                <a:latin typeface="STXinwei" panose="02010800040101010101" pitchFamily="2" charset="-122"/>
                <a:ea typeface="STXinwei" panose="02010800040101010101" pitchFamily="2" charset="-122"/>
              </a:rPr>
              <a:t>多层次关系</a:t>
            </a:r>
            <a:r>
              <a:rPr lang="zh-CN" altLang="en-US" sz="3200" dirty="0">
                <a:latin typeface="STXinwei" panose="02010800040101010101" pitchFamily="2" charset="-122"/>
                <a:ea typeface="STXinwei" panose="02010800040101010101" pitchFamily="2" charset="-122"/>
              </a:rPr>
              <a:t>的</a:t>
            </a:r>
            <a:r>
              <a:rPr lang="zh-CN" altLang="en-US" sz="3200" dirty="0">
                <a:solidFill>
                  <a:srgbClr val="FF0000"/>
                </a:solidFill>
                <a:latin typeface="STXinwei" panose="02010800040101010101" pitchFamily="2" charset="-122"/>
                <a:ea typeface="STXinwei" panose="02010800040101010101" pitchFamily="2" charset="-122"/>
              </a:rPr>
              <a:t>自洽</a:t>
            </a:r>
            <a:r>
              <a:rPr lang="zh-CN" altLang="en-US" sz="3200" dirty="0">
                <a:latin typeface="STXinwei" panose="02010800040101010101" pitchFamily="2" charset="-122"/>
                <a:ea typeface="STXinwei" panose="02010800040101010101" pitchFamily="2" charset="-122"/>
              </a:rPr>
              <a:t>计算方法</a:t>
            </a:r>
            <a:endParaRPr lang="en-TW" sz="32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237458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hlinkClick r:id="rId2"/>
            <a:extLst>
              <a:ext uri="{FF2B5EF4-FFF2-40B4-BE49-F238E27FC236}">
                <a16:creationId xmlns:a16="http://schemas.microsoft.com/office/drawing/2014/main" id="{F8FA2E1C-2E41-5441-890C-0F1E86FFF0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83" t="34251" r="740" b="18519"/>
          <a:stretch/>
        </p:blipFill>
        <p:spPr>
          <a:xfrm>
            <a:off x="65349" y="1868394"/>
            <a:ext cx="11903242" cy="4590652"/>
          </a:xfrm>
          <a:prstGeom prst="rect">
            <a:avLst/>
          </a:prstGeom>
        </p:spPr>
      </p:pic>
      <p:grpSp>
        <p:nvGrpSpPr>
          <p:cNvPr id="4" name="Group 3">
            <a:extLst>
              <a:ext uri="{FF2B5EF4-FFF2-40B4-BE49-F238E27FC236}">
                <a16:creationId xmlns:a16="http://schemas.microsoft.com/office/drawing/2014/main" id="{6B526D20-5485-AA4A-94DA-4C616A37069F}"/>
              </a:ext>
            </a:extLst>
          </p:cNvPr>
          <p:cNvGrpSpPr/>
          <p:nvPr/>
        </p:nvGrpSpPr>
        <p:grpSpPr>
          <a:xfrm>
            <a:off x="4936620" y="2235066"/>
            <a:ext cx="2576346" cy="139497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0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0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latin typeface="STXinwei" panose="02010800040101010101" pitchFamily="2" charset="-122"/>
                  <a:ea typeface="STXinwei" panose="02010800040101010101" pitchFamily="2" charset="-122"/>
                </a:rPr>
                <a:t>安全性</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latin typeface="STXinwei" panose="02010800040101010101" pitchFamily="2" charset="-122"/>
                  <a:ea typeface="STXinwei" panose="02010800040101010101" pitchFamily="2" charset="-122"/>
                </a:rPr>
                <a:t>活性</a:t>
              </a:r>
            </a:p>
          </p:txBody>
        </p:sp>
        <p:sp>
          <p:nvSpPr>
            <p:cNvPr id="3" name="TextBox 2">
              <a:extLst>
                <a:ext uri="{FF2B5EF4-FFF2-40B4-BE49-F238E27FC236}">
                  <a16:creationId xmlns:a16="http://schemas.microsoft.com/office/drawing/2014/main" id="{F7683E01-29E9-4B41-B528-6793C73DFCC3}"/>
                </a:ext>
              </a:extLst>
            </p:cNvPr>
            <p:cNvSpPr txBox="1"/>
            <p:nvPr/>
          </p:nvSpPr>
          <p:spPr>
            <a:xfrm>
              <a:off x="4173704" y="1782213"/>
              <a:ext cx="520315" cy="1098361"/>
            </a:xfrm>
            <a:prstGeom prst="rect">
              <a:avLst/>
            </a:prstGeom>
            <a:noFill/>
          </p:spPr>
          <p:txBody>
            <a:bodyPr wrap="none" rtlCol="0">
              <a:spAutoFit/>
            </a:bodyPr>
            <a:lstStyle/>
            <a:p>
              <a:r>
                <a:rPr lang="en-TW" sz="1400" dirty="0">
                  <a:solidFill>
                    <a:schemeClr val="bg1"/>
                  </a:solidFill>
                  <a:latin typeface="STXinwei" panose="02010800040101010101" pitchFamily="2" charset="-122"/>
                  <a:ea typeface="STXinwei" panose="02010800040101010101" pitchFamily="2" charset="-122"/>
                </a:rPr>
                <a:t>正</a:t>
              </a:r>
            </a:p>
            <a:p>
              <a:r>
                <a:rPr lang="en-TW" sz="1400" dirty="0">
                  <a:solidFill>
                    <a:schemeClr val="bg1"/>
                  </a:solidFill>
                  <a:latin typeface="STXinwei" panose="02010800040101010101" pitchFamily="2" charset="-122"/>
                  <a:ea typeface="STXinwei" panose="02010800040101010101" pitchFamily="2" charset="-122"/>
                </a:rPr>
                <a:t>确</a:t>
              </a:r>
            </a:p>
            <a:p>
              <a:r>
                <a:rPr lang="en-TW" sz="1400" dirty="0">
                  <a:solidFill>
                    <a:schemeClr val="bg1"/>
                  </a:solidFill>
                  <a:latin typeface="STXinwei" panose="02010800040101010101" pitchFamily="2" charset="-122"/>
                  <a:ea typeface="STXinwei" panose="02010800040101010101" pitchFamily="2" charset="-122"/>
                </a:rPr>
                <a:t>性</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148307" y="294640"/>
            <a:ext cx="8500359" cy="574511"/>
          </a:xfrm>
          <a:prstGeom prst="rect">
            <a:avLst/>
          </a:prstGeo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基于系统代数（</a:t>
            </a:r>
            <a:r>
              <a:rPr lang="en-US" sz="2400" dirty="0" err="1">
                <a:solidFill>
                  <a:srgbClr val="C00000"/>
                </a:solidFill>
                <a:latin typeface="STXinwei" panose="02010800040101010101" pitchFamily="2" charset="-122"/>
                <a:ea typeface="STXinwei" panose="02010800040101010101" pitchFamily="2" charset="-122"/>
              </a:rPr>
              <a:t>AoS</a:t>
            </a:r>
            <a:r>
              <a:rPr lang="en-US" sz="2400" dirty="0">
                <a:solidFill>
                  <a:srgbClr val="C00000"/>
                </a:solidFill>
                <a:latin typeface="STXinwei" panose="02010800040101010101" pitchFamily="2" charset="-122"/>
                <a:ea typeface="STXinwei" panose="02010800040101010101" pitchFamily="2" charset="-122"/>
              </a:rPr>
              <a:t>）</a:t>
            </a:r>
            <a:r>
              <a:rPr lang="zh-TW" altLang="en-US" sz="2400" dirty="0">
                <a:solidFill>
                  <a:srgbClr val="C00000"/>
                </a:solidFill>
                <a:latin typeface="STXinwei" panose="02010800040101010101" pitchFamily="2" charset="-122"/>
                <a:ea typeface="STXinwei" panose="02010800040101010101" pitchFamily="2" charset="-122"/>
              </a:rPr>
              <a:t>实现</a:t>
            </a:r>
            <a:r>
              <a:rPr lang="en-US" altLang="zh-TW" sz="2400" dirty="0">
                <a:solidFill>
                  <a:srgbClr val="C00000"/>
                </a:solidFill>
                <a:latin typeface="STXinwei" panose="02010800040101010101" pitchFamily="2" charset="-122"/>
                <a:ea typeface="STXinwei" panose="02010800040101010101" pitchFamily="2" charset="-122"/>
              </a:rPr>
              <a:t> P</a:t>
            </a:r>
            <a:r>
              <a:rPr lang="en-US" altLang="zh-TW" sz="2400" baseline="30000" dirty="0">
                <a:solidFill>
                  <a:srgbClr val="C00000"/>
                </a:solidFill>
                <a:latin typeface="STXinwei" panose="02010800040101010101" pitchFamily="2" charset="-122"/>
                <a:ea typeface="STXinwei" panose="02010800040101010101" pitchFamily="2" charset="-122"/>
              </a:rPr>
              <a:t>3</a:t>
            </a:r>
            <a:r>
              <a:rPr lang="en-US" altLang="zh-TW" sz="2400" dirty="0">
                <a:solidFill>
                  <a:srgbClr val="C00000"/>
                </a:solidFill>
                <a:latin typeface="STXinwei" panose="02010800040101010101" pitchFamily="2" charset="-122"/>
                <a:ea typeface="STXinwei" panose="02010800040101010101" pitchFamily="2" charset="-122"/>
              </a:rPr>
              <a:t>KC</a:t>
            </a:r>
            <a:endParaRPr lang="en-US" sz="2400" dirty="0">
              <a:solidFill>
                <a:srgbClr val="C00000"/>
              </a:solidFill>
              <a:latin typeface="STXinwei" panose="02010800040101010101" pitchFamily="2" charset="-122"/>
              <a:ea typeface="STXinwei" panose="02010800040101010101" pitchFamily="2" charset="-122"/>
            </a:endParaRPr>
          </a:p>
        </p:txBody>
      </p:sp>
      <p:pic>
        <p:nvPicPr>
          <p:cNvPr id="11" name="Picture 2" descr="Devsecops-Illustretion-ICon-1">
            <a:hlinkClick r:id="rId4"/>
            <a:extLst>
              <a:ext uri="{FF2B5EF4-FFF2-40B4-BE49-F238E27FC236}">
                <a16:creationId xmlns:a16="http://schemas.microsoft.com/office/drawing/2014/main" id="{64B8BD8C-518F-434A-84E2-AFE9F6AF30A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74684" y="4431820"/>
            <a:ext cx="3542954" cy="232513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D69D03F7-FAE2-FC4A-8F05-EABC16DCB02C}"/>
              </a:ext>
            </a:extLst>
          </p:cNvPr>
          <p:cNvCxnSpPr>
            <a:cxnSpLocks/>
            <a:stCxn id="7" idx="6"/>
          </p:cNvCxnSpPr>
          <p:nvPr/>
        </p:nvCxnSpPr>
        <p:spPr>
          <a:xfrm flipV="1">
            <a:off x="7455788" y="1795495"/>
            <a:ext cx="5498" cy="1135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EFF77C6-DC58-254F-A9E7-43B4D6C85D0A}"/>
              </a:ext>
            </a:extLst>
          </p:cNvPr>
          <p:cNvCxnSpPr>
            <a:cxnSpLocks/>
          </p:cNvCxnSpPr>
          <p:nvPr/>
        </p:nvCxnSpPr>
        <p:spPr>
          <a:xfrm flipH="1" flipV="1">
            <a:off x="7502217" y="1795493"/>
            <a:ext cx="913" cy="1135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4EC1109-81BE-2844-8191-81C4143FFEBF}"/>
              </a:ext>
            </a:extLst>
          </p:cNvPr>
          <p:cNvCxnSpPr>
            <a:cxnSpLocks/>
          </p:cNvCxnSpPr>
          <p:nvPr/>
        </p:nvCxnSpPr>
        <p:spPr>
          <a:xfrm>
            <a:off x="7169085" y="1998690"/>
            <a:ext cx="2917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BA25EB-6A79-AD40-BE41-CCCE4F9FA451}"/>
              </a:ext>
            </a:extLst>
          </p:cNvPr>
          <p:cNvCxnSpPr>
            <a:cxnSpLocks/>
          </p:cNvCxnSpPr>
          <p:nvPr/>
        </p:nvCxnSpPr>
        <p:spPr>
          <a:xfrm flipH="1">
            <a:off x="7502217" y="1998690"/>
            <a:ext cx="3381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16564C9-93D0-424F-BC69-0FBDB5DA869E}"/>
              </a:ext>
            </a:extLst>
          </p:cNvPr>
          <p:cNvSpPr txBox="1"/>
          <p:nvPr/>
        </p:nvSpPr>
        <p:spPr>
          <a:xfrm>
            <a:off x="7485354" y="1721525"/>
            <a:ext cx="2576346" cy="307777"/>
          </a:xfrm>
          <a:prstGeom prst="rect">
            <a:avLst/>
          </a:prstGeom>
          <a:noFill/>
        </p:spPr>
        <p:txBody>
          <a:bodyPr wrap="none" rtlCol="0">
            <a:spAutoFit/>
          </a:bodyPr>
          <a:lstStyle/>
          <a:p>
            <a:r>
              <a:rPr lang="zh-CN" altLang="en-US" sz="1400" dirty="0">
                <a:latin typeface="STXinwei" panose="02010800040101010101" pitchFamily="2" charset="-122"/>
                <a:ea typeface="STXinwei" panose="02010800040101010101" pitchFamily="2" charset="-122"/>
              </a:rPr>
              <a:t>连续集成</a:t>
            </a:r>
            <a:r>
              <a:rPr lang="en-US" altLang="zh-CN" sz="1400" dirty="0">
                <a:latin typeface="STXinwei" panose="02010800040101010101" pitchFamily="2" charset="-122"/>
                <a:ea typeface="STXinwei" panose="02010800040101010101" pitchFamily="2" charset="-122"/>
              </a:rPr>
              <a:t>/</a:t>
            </a:r>
            <a:r>
              <a:rPr lang="zh-CN" altLang="en-US" sz="1400" dirty="0">
                <a:latin typeface="STXinwei" panose="02010800040101010101" pitchFamily="2" charset="-122"/>
                <a:ea typeface="STXinwei" panose="02010800040101010101" pitchFamily="2" charset="-122"/>
              </a:rPr>
              <a:t>连续发布 （</a:t>
            </a:r>
            <a:r>
              <a:rPr lang="en-US" altLang="zh-CN" sz="1400" dirty="0">
                <a:latin typeface="STXinwei" panose="02010800040101010101" pitchFamily="2" charset="-122"/>
                <a:ea typeface="STXinwei" panose="02010800040101010101" pitchFamily="2" charset="-122"/>
              </a:rPr>
              <a:t>CI/CD</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p:txBody>
      </p:sp>
      <p:pic>
        <p:nvPicPr>
          <p:cNvPr id="29" name="Picture 28">
            <a:extLst>
              <a:ext uri="{FF2B5EF4-FFF2-40B4-BE49-F238E27FC236}">
                <a16:creationId xmlns:a16="http://schemas.microsoft.com/office/drawing/2014/main" id="{BF33D229-43A8-6048-8F80-51C2BC475B80}"/>
              </a:ext>
            </a:extLst>
          </p:cNvPr>
          <p:cNvPicPr>
            <a:picLocks noChangeAspect="1"/>
          </p:cNvPicPr>
          <p:nvPr/>
        </p:nvPicPr>
        <p:blipFill>
          <a:blip r:embed="rId6"/>
          <a:stretch>
            <a:fillRect/>
          </a:stretch>
        </p:blipFill>
        <p:spPr>
          <a:xfrm>
            <a:off x="5739916" y="6321969"/>
            <a:ext cx="969753" cy="309848"/>
          </a:xfrm>
          <a:prstGeom prst="rect">
            <a:avLst/>
          </a:prstGeom>
        </p:spPr>
      </p:pic>
      <p:sp>
        <p:nvSpPr>
          <p:cNvPr id="31" name="TextBox 30">
            <a:extLst>
              <a:ext uri="{FF2B5EF4-FFF2-40B4-BE49-F238E27FC236}">
                <a16:creationId xmlns:a16="http://schemas.microsoft.com/office/drawing/2014/main" id="{05F84221-D544-944E-8AC0-4FF6A550968C}"/>
              </a:ext>
            </a:extLst>
          </p:cNvPr>
          <p:cNvSpPr txBox="1"/>
          <p:nvPr/>
        </p:nvSpPr>
        <p:spPr>
          <a:xfrm>
            <a:off x="5159436" y="807548"/>
            <a:ext cx="2130711" cy="1077218"/>
          </a:xfrm>
          <a:prstGeom prst="rect">
            <a:avLst/>
          </a:prstGeom>
          <a:noFill/>
        </p:spPr>
        <p:txBody>
          <a:bodyPr wrap="none" rtlCol="0">
            <a:spAutoFit/>
          </a:bodyPr>
          <a:lstStyle/>
          <a:p>
            <a:pPr algn="ctr"/>
            <a:r>
              <a:rPr lang="en-TW" sz="1600" dirty="0">
                <a:latin typeface="STXinwei" panose="02010800040101010101" pitchFamily="2" charset="-122"/>
                <a:ea typeface="STXinwei" panose="02010800040101010101" pitchFamily="2" charset="-122"/>
              </a:rPr>
              <a:t>Programmable</a:t>
            </a:r>
          </a:p>
          <a:p>
            <a:pPr algn="ctr"/>
            <a:r>
              <a:rPr lang="en-TW" sz="1600" dirty="0">
                <a:latin typeface="STXinwei" panose="02010800040101010101" pitchFamily="2" charset="-122"/>
                <a:ea typeface="STXinwei" panose="02010800040101010101" pitchFamily="2" charset="-122"/>
              </a:rPr>
              <a:t>Personal</a:t>
            </a:r>
          </a:p>
          <a:p>
            <a:pPr algn="ctr"/>
            <a:r>
              <a:rPr lang="en-TW" sz="1600" dirty="0">
                <a:latin typeface="STXinwei" panose="02010800040101010101" pitchFamily="2" charset="-122"/>
                <a:ea typeface="STXinwei" panose="02010800040101010101" pitchFamily="2" charset="-122"/>
              </a:rPr>
              <a:t>Project</a:t>
            </a:r>
          </a:p>
          <a:p>
            <a:pPr algn="ctr"/>
            <a:r>
              <a:rPr lang="en-TW" sz="1600" dirty="0">
                <a:latin typeface="STXinwei" panose="02010800040101010101" pitchFamily="2" charset="-122"/>
                <a:ea typeface="STXinwei" panose="02010800040101010101" pitchFamily="2" charset="-122"/>
              </a:rPr>
              <a:t>Knowledge Container</a:t>
            </a:r>
          </a:p>
        </p:txBody>
      </p:sp>
      <p:sp>
        <p:nvSpPr>
          <p:cNvPr id="32" name="TextBox 31">
            <a:extLst>
              <a:ext uri="{FF2B5EF4-FFF2-40B4-BE49-F238E27FC236}">
                <a16:creationId xmlns:a16="http://schemas.microsoft.com/office/drawing/2014/main" id="{3768FB4C-E8DB-C144-9308-945BE30BA841}"/>
              </a:ext>
            </a:extLst>
          </p:cNvPr>
          <p:cNvSpPr txBox="1"/>
          <p:nvPr/>
        </p:nvSpPr>
        <p:spPr>
          <a:xfrm>
            <a:off x="5223558" y="4250325"/>
            <a:ext cx="2002471" cy="253916"/>
          </a:xfrm>
          <a:prstGeom prst="rect">
            <a:avLst/>
          </a:prstGeom>
          <a:noFill/>
        </p:spPr>
        <p:txBody>
          <a:bodyPr wrap="none" rtlCol="0">
            <a:spAutoFit/>
          </a:bodyPr>
          <a:lstStyle/>
          <a:p>
            <a:r>
              <a:rPr lang="en-US" sz="1050" dirty="0">
                <a:hlinkClick r:id="rId2"/>
              </a:rPr>
              <a:t>See Wikipedia:Ricardian Contract</a:t>
            </a:r>
            <a:endParaRPr lang="en-TW" sz="1050" dirty="0"/>
          </a:p>
        </p:txBody>
      </p:sp>
      <p:sp>
        <p:nvSpPr>
          <p:cNvPr id="25" name="TextBox 24">
            <a:extLst>
              <a:ext uri="{FF2B5EF4-FFF2-40B4-BE49-F238E27FC236}">
                <a16:creationId xmlns:a16="http://schemas.microsoft.com/office/drawing/2014/main" id="{C467F176-21D7-A44D-AF41-C7549F63CA0B}"/>
              </a:ext>
            </a:extLst>
          </p:cNvPr>
          <p:cNvSpPr txBox="1"/>
          <p:nvPr/>
        </p:nvSpPr>
        <p:spPr>
          <a:xfrm>
            <a:off x="8037269" y="5998803"/>
            <a:ext cx="3108543" cy="646331"/>
          </a:xfrm>
          <a:prstGeom prst="rect">
            <a:avLst/>
          </a:prstGeom>
          <a:noFill/>
        </p:spPr>
        <p:txBody>
          <a:bodyPr wrap="none" rtlCol="0">
            <a:spAutoFit/>
          </a:bodyPr>
          <a:lstStyle/>
          <a:p>
            <a:r>
              <a:rPr lang="en-US" sz="1200" dirty="0" err="1">
                <a:latin typeface="STXinwei" panose="02010800040101010101" pitchFamily="2" charset="-122"/>
                <a:ea typeface="STXinwei" panose="02010800040101010101" pitchFamily="2" charset="-122"/>
              </a:rPr>
              <a:t>基于AoS的跨领域多层级系统表达语言</a:t>
            </a:r>
            <a:r>
              <a:rPr lang="zh-CN" altLang="en-US" sz="1200" dirty="0">
                <a:latin typeface="STXinwei" panose="02010800040101010101" pitchFamily="2" charset="-122"/>
                <a:ea typeface="STXinwei" panose="02010800040101010101" pitchFamily="2" charset="-122"/>
              </a:rPr>
              <a:t>，</a:t>
            </a:r>
            <a:br>
              <a:rPr lang="en-US" sz="1200" dirty="0">
                <a:latin typeface="STXinwei" panose="02010800040101010101" pitchFamily="2" charset="-122"/>
                <a:ea typeface="STXinwei" panose="02010800040101010101" pitchFamily="2" charset="-122"/>
              </a:rPr>
            </a:br>
            <a:r>
              <a:rPr lang="en-TW" sz="1200" dirty="0">
                <a:latin typeface="STXinwei" panose="02010800040101010101" pitchFamily="2" charset="-122"/>
                <a:ea typeface="STXinwei" panose="02010800040101010101" pitchFamily="2" charset="-122"/>
              </a:rPr>
              <a:t>结合区块链的时序命名空间</a:t>
            </a:r>
            <a:br>
              <a:rPr lang="en-US" sz="1200" dirty="0">
                <a:latin typeface="STXinwei" panose="02010800040101010101" pitchFamily="2" charset="-122"/>
                <a:ea typeface="STXinwei" panose="02010800040101010101" pitchFamily="2" charset="-122"/>
              </a:rPr>
            </a:br>
            <a:r>
              <a:rPr lang="en-US" sz="1200" dirty="0" err="1">
                <a:latin typeface="STXinwei" panose="02010800040101010101" pitchFamily="2" charset="-122"/>
                <a:ea typeface="STXinwei" panose="02010800040101010101" pitchFamily="2" charset="-122"/>
              </a:rPr>
              <a:t>实现具备自动修复功能的数据资产运营系统</a:t>
            </a:r>
            <a:endParaRPr lang="en-TW" sz="1200" dirty="0"/>
          </a:p>
        </p:txBody>
      </p:sp>
      <p:sp>
        <p:nvSpPr>
          <p:cNvPr id="21" name="TextBox 20">
            <a:extLst>
              <a:ext uri="{FF2B5EF4-FFF2-40B4-BE49-F238E27FC236}">
                <a16:creationId xmlns:a16="http://schemas.microsoft.com/office/drawing/2014/main" id="{B864C29F-5E89-7B4A-99CC-4432F1A623D0}"/>
              </a:ext>
            </a:extLst>
          </p:cNvPr>
          <p:cNvSpPr txBox="1"/>
          <p:nvPr/>
        </p:nvSpPr>
        <p:spPr>
          <a:xfrm>
            <a:off x="3125572" y="3903082"/>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
        <p:nvSpPr>
          <p:cNvPr id="22" name="TextBox 21">
            <a:extLst>
              <a:ext uri="{FF2B5EF4-FFF2-40B4-BE49-F238E27FC236}">
                <a16:creationId xmlns:a16="http://schemas.microsoft.com/office/drawing/2014/main" id="{83800CCA-C797-374B-822A-9EDDCAE06C9F}"/>
              </a:ext>
            </a:extLst>
          </p:cNvPr>
          <p:cNvSpPr txBox="1"/>
          <p:nvPr/>
        </p:nvSpPr>
        <p:spPr>
          <a:xfrm>
            <a:off x="8226931" y="4504241"/>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Tree>
    <p:extLst>
      <p:ext uri="{BB962C8B-B14F-4D97-AF65-F5344CB8AC3E}">
        <p14:creationId xmlns:p14="http://schemas.microsoft.com/office/powerpoint/2010/main" val="884037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41428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Slonneger</a:t>
            </a:r>
            <a:r>
              <a:rPr lang="en-US" sz="1200" i="1" dirty="0">
                <a:sym typeface="微软雅黑"/>
              </a:rPr>
              <a:t>, Kenneth; Kurtz, Barry L. (1995). </a:t>
            </a:r>
            <a:r>
              <a:rPr lang="en-US" sz="1200" i="1" dirty="0">
                <a:sym typeface="微软雅黑"/>
                <a:hlinkClick r:id="rId2"/>
              </a:rPr>
              <a:t>Formal Syntax and Semantics of Programming Languages:A Laboratory Based Approach</a:t>
            </a:r>
            <a:r>
              <a:rPr lang="en-US" sz="1200" i="1" dirty="0">
                <a:sym typeface="微软雅黑"/>
              </a:rPr>
              <a:t>. </a:t>
            </a:r>
            <a:r>
              <a:rPr lang="en-US" sz="1200" b="1" i="1" dirty="0">
                <a:sym typeface="微软雅黑"/>
              </a:rPr>
              <a:t>local page</a:t>
            </a:r>
            <a:r>
              <a:rPr lang="en-US" sz="1200" i="1" dirty="0">
                <a:sym typeface="微软雅黑"/>
              </a:rPr>
              <a:t>: Addison-Wesley. </a:t>
            </a:r>
            <a:r>
              <a:rPr lang="en-US" sz="1200" i="1" dirty="0">
                <a:sym typeface="微软雅黑"/>
                <a:hlinkClick r:id="rId3" tooltip="wikipedia:International Standard Book Number"/>
              </a:rPr>
              <a:t>ISBN</a:t>
            </a:r>
            <a:r>
              <a:rPr lang="en-US" sz="1200" i="1" dirty="0">
                <a:sym typeface="微软雅黑"/>
              </a:rPr>
              <a:t> </a:t>
            </a:r>
            <a:r>
              <a:rPr lang="en-US" sz="1200" i="1" dirty="0">
                <a:sym typeface="微软雅黑"/>
                <a:hlinkClick r:id="rId4" tooltip="Special:BookSources/0-201-65697-3"/>
              </a:rPr>
              <a:t>0-201-65697-3</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5"/>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6"/>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可靠：战略性决策需建构于完备且自洽的理论框架，基于偏序集与系统代数的万用机制，可建立超越时空尺度与跨领域的思辨准则。</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实用：企业与产品决策的拆分与组合，可通过企业知识库的代数化规范，配合云端技术平台，即时并客观地反应所有可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579802" y="6092042"/>
            <a:ext cx="6708824" cy="369332"/>
          </a:xfrm>
          <a:prstGeom prst="rect">
            <a:avLst/>
          </a:prstGeom>
          <a:noFill/>
        </p:spPr>
        <p:txBody>
          <a:bodyPr wrap="none" rtlCol="0">
            <a:spAutoFit/>
          </a:bodyPr>
          <a:lstStyle/>
          <a:p>
            <a:pPr algn="l"/>
            <a:r>
              <a:rPr kumimoji="1" lang="en-TW" dirty="0">
                <a:solidFill>
                  <a:srgbClr val="000000"/>
                </a:solidFill>
                <a:latin typeface="Microsoft YaHei" panose="020B0503020204020204" pitchFamily="34" charset="-122"/>
                <a:ea typeface="Microsoft YaHei" panose="020B0503020204020204" pitchFamily="34" charset="-122"/>
              </a:rPr>
              <a:t>鸣谢:</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Grace</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Koo, Michael Xia</a:t>
            </a:r>
            <a:r>
              <a:rPr kumimoji="1" lang="zh-CN" altLang="en-US" dirty="0">
                <a:solidFill>
                  <a:srgbClr val="000000"/>
                </a:solidFill>
                <a:latin typeface="Microsoft YaHei" panose="020B0503020204020204" pitchFamily="34" charset="-122"/>
                <a:ea typeface="Microsoft YaHei" panose="020B0503020204020204" pitchFamily="34" charset="-122"/>
              </a:rPr>
              <a:t>等人对此文稿所提供的编辑意见</a:t>
            </a:r>
            <a:endParaRPr kumimoji="1" lang="en-TW"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58294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819092" y="1750864"/>
            <a:ext cx="6643665" cy="1832576"/>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121319" y="2107294"/>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extLst>
              <a:ext uri="{FF2B5EF4-FFF2-40B4-BE49-F238E27FC236}">
                <a16:creationId xmlns:a16="http://schemas.microsoft.com/office/drawing/2014/main" id="{5B06F91E-3ED9-144F-ADD8-DDD0901BA9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835" y="257570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extLst>
              <a:ext uri="{FF2B5EF4-FFF2-40B4-BE49-F238E27FC236}">
                <a16:creationId xmlns:a16="http://schemas.microsoft.com/office/drawing/2014/main" id="{8744C562-D3E5-C846-9E3E-ED4268D346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extLst>
              <a:ext uri="{FF2B5EF4-FFF2-40B4-BE49-F238E27FC236}">
                <a16:creationId xmlns:a16="http://schemas.microsoft.com/office/drawing/2014/main" id="{E4D6F2A9-D552-6240-AD46-C2072166F3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5240679" y="608005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低覆盖</a:t>
            </a:r>
            <a:r>
              <a:rPr lang="zh-CN" altLang="en-US" dirty="0">
                <a:latin typeface="STXinwei" panose="02010800040101010101" pitchFamily="2" charset="-122"/>
                <a:ea typeface="STXinwei" panose="02010800040101010101" pitchFamily="2" charset="-122"/>
              </a:rPr>
              <a:t>、高分辨</a:t>
            </a:r>
            <a:endParaRPr lang="en-TW"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9639663" y="3403857"/>
            <a:ext cx="1800494"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关注关系</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5240679" y="779266"/>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高覆盖</a:t>
            </a:r>
            <a:r>
              <a:rPr lang="zh-CN" altLang="en-US" dirty="0">
                <a:latin typeface="STXinwei" panose="02010800040101010101" pitchFamily="2" charset="-122"/>
                <a:ea typeface="STXinwei" panose="02010800040101010101" pitchFamily="2" charset="-122"/>
              </a:rPr>
              <a:t>、低分辨</a:t>
            </a:r>
            <a:endParaRPr lang="en-TW"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841695" y="339546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关注结果</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642188" y="3580129"/>
            <a:ext cx="6997475" cy="8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6140926" y="1148598"/>
            <a:ext cx="0" cy="49314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事件令牌</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sz="1100"/>
                        <a:t>令牌追踪过程</a:t>
                      </a:r>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9397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i="1"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开始了一个为时六个月的登陆火星方案设计竞赛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新的载人登天项目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33361</TotalTime>
  <Words>4437</Words>
  <Application>Microsoft Macintosh PowerPoint</Application>
  <PresentationFormat>Custom</PresentationFormat>
  <Paragraphs>637</Paragraphs>
  <Slides>44</Slides>
  <Notes>18</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44</vt:i4>
      </vt:variant>
    </vt:vector>
  </HeadingPairs>
  <TitlesOfParts>
    <vt:vector size="77" baseType="lpstr">
      <vt:lpstr>.AppleSystemUIFont</vt:lpstr>
      <vt:lpstr>FrutigerNext LT Bold</vt:lpstr>
      <vt:lpstr>FrutigerNext LT Light</vt:lpstr>
      <vt:lpstr>FrutigerNext LT Medium</vt:lpstr>
      <vt:lpstr>FrutigerNext LT Regular</vt:lpstr>
      <vt:lpstr>Microsoft YaHei</vt:lpstr>
      <vt:lpstr>Microsoft YaHei</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跨领域、多层次的系统设计自动化</vt:lpstr>
      <vt:lpstr>系统治理：科学 或 艺术？</vt:lpstr>
      <vt:lpstr>巴比塔（登天塔）的诅咒： 失去通用语言的系统建构者</vt:lpstr>
      <vt:lpstr>散落在各类计算模型中的决策论证方法 (Models of Computation)</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所有的数据类型均为偏序集 （偏序集由有向关系所构成）</vt:lpstr>
      <vt:lpstr>万用的可执行语言：偏序集（格）的代数封闭性</vt:lpstr>
      <vt:lpstr>以光速为界的决策影响力空间</vt:lpstr>
      <vt:lpstr>判别系统设计方法论的优劣？ (Patrick &amp; Radhia Cousot的核心主张)</vt:lpstr>
      <vt:lpstr>系统设计方法论的怪圈 (如何跳脱三者之间的纠缠)</vt:lpstr>
      <vt:lpstr>形式化系统设计方法的产业化工具与应用</vt:lpstr>
      <vt:lpstr>辩证系统正确性的形式化表述</vt:lpstr>
      <vt:lpstr>系统建模是一个模型空间搜寻过程 （fixed point semantic formalize model interpolation）</vt:lpstr>
      <vt:lpstr>何谓代数？</vt:lpstr>
      <vt:lpstr>系统代数方法论：运用代数法则，在语义空间保证集成多种领域信息的封闭性</vt:lpstr>
      <vt:lpstr>“Named” Property Domain Specification： 键值域的代数化运算规则</vt:lpstr>
      <vt:lpstr>函数与多项式的代数化运算均可根据箭头的追踪完成</vt:lpstr>
      <vt:lpstr>基于箭头(关系)与标签（命名空间）的运算方法</vt:lpstr>
      <vt:lpstr>体现跨领域和多层级的系统代数工具实现（2005年）</vt:lpstr>
      <vt:lpstr>演示软件功能</vt:lpstr>
      <vt:lpstr>键值对的语义，是一种多层次，具备迭代特征的宣告式语法 （XML/JSON/YAML）</vt:lpstr>
      <vt:lpstr>Algebraic Methodology： 代数运算与模型空间的封闭性</vt:lpstr>
      <vt:lpstr>跨领域的偏序集表达形式</vt:lpstr>
      <vt:lpstr>可表函子：将多领域数据类型对应于命名空间的函数 wikipedia: Representable Functor</vt:lpstr>
      <vt:lpstr>代数元语言（AoS）和DevOps的结合</vt:lpstr>
      <vt:lpstr>PowerPoint Presentation</vt:lpstr>
      <vt:lpstr>系统代数(AoS)</vt:lpstr>
      <vt:lpstr>代数化元语言(AoS)在跨领域认知方法论的贡献</vt:lpstr>
      <vt:lpstr>系统代数AoS的应用案例：</vt:lpstr>
      <vt:lpstr>系统代数（AoS）的研究成果： （代数化表述并论证局部系统与系统整体的决策关系）</vt:lpstr>
      <vt:lpstr>基于时序命名空间表达系统状态的伴随函子</vt:lpstr>
      <vt:lpstr>下一步： 根据AoS的思路、开发出可规模化部署的可编程知识容器(P3KC)</vt:lpstr>
      <vt:lpstr>基于系统代数（AoS）实现 P3KC</vt:lpstr>
      <vt:lpstr>参考文献</vt:lpstr>
      <vt:lpstr>向华为的建议</vt:lpstr>
      <vt:lpstr>向华为在印尼发展的建议</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3039</cp:revision>
  <dcterms:created xsi:type="dcterms:W3CDTF">2019-11-04T08:46:32Z</dcterms:created>
  <dcterms:modified xsi:type="dcterms:W3CDTF">2021-10-30T08:38:49Z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